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66" r:id="rId3"/>
    <p:sldId id="263" r:id="rId4"/>
    <p:sldId id="258" r:id="rId5"/>
    <p:sldId id="260" r:id="rId6"/>
    <p:sldId id="259" r:id="rId7"/>
    <p:sldId id="261" r:id="rId8"/>
    <p:sldId id="262" r:id="rId9"/>
    <p:sldId id="264" r:id="rId10"/>
    <p:sldId id="267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4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7394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69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6366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4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47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8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3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7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2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5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6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0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8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5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African Imperialism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8000" contrast="-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6002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3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6699FF"/>
              </a:clrFrom>
              <a:clrTo>
                <a:srgbClr val="6699FF">
                  <a:alpha val="0"/>
                </a:srgbClr>
              </a:clrTo>
            </a:clrChange>
            <a:lum bright="-8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b="9966"/>
          <a:stretch>
            <a:fillRect/>
          </a:stretch>
        </p:blipFill>
        <p:spPr bwMode="auto">
          <a:xfrm>
            <a:off x="9144000" y="0"/>
            <a:ext cx="152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4" name="WordArt 14"/>
          <p:cNvSpPr>
            <a:spLocks noChangeArrowheads="1" noChangeShapeType="1" noTextEdit="1"/>
          </p:cNvSpPr>
          <p:nvPr/>
        </p:nvSpPr>
        <p:spPr bwMode="auto">
          <a:xfrm>
            <a:off x="3200400" y="3048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38100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Effects of Imperialism</a:t>
            </a:r>
          </a:p>
        </p:txBody>
      </p:sp>
      <p:graphicFrame>
        <p:nvGraphicFramePr>
          <p:cNvPr id="13418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545046"/>
              </p:ext>
            </p:extLst>
          </p:nvPr>
        </p:nvGraphicFramePr>
        <p:xfrm>
          <a:off x="1066800" y="1725827"/>
          <a:ext cx="8839200" cy="3962400"/>
        </p:xfrm>
        <a:graphic>
          <a:graphicData uri="http://schemas.openxmlformats.org/drawingml/2006/table">
            <a:tbl>
              <a:tblPr/>
              <a:tblGrid>
                <a:gridCol w="4007708"/>
                <a:gridCol w="483149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 Results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 Results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 Unified national states created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 Encouraged tribal wars by creating artificial borders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 Improved medical care, sanitation, and nutrition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 Created population explosion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famine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 Increased agricultural production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 Produced cash crops needed by Europeans, and not food for Africans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4. Improved transportation and communication facilities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4. Exploited natural resources: minerals, lumber, rubber, human rights.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5. Expanded educational opportunities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5. Downgraded traditional African culture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westernization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6595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175260"/>
            <a:ext cx="10131425" cy="1456267"/>
          </a:xfrm>
        </p:spPr>
        <p:txBody>
          <a:bodyPr/>
          <a:lstStyle/>
          <a:p>
            <a:r>
              <a:rPr lang="en-US" dirty="0" smtClean="0"/>
              <a:t>British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The sun never set on the British Empire</a:t>
            </a:r>
            <a:endParaRPr lang="en-US" sz="2800" dirty="0"/>
          </a:p>
        </p:txBody>
      </p:sp>
      <p:pic>
        <p:nvPicPr>
          <p:cNvPr id="4" name="Picture 2" descr="http://www.originofnations.org/British_Empire/The%20Sun%20Never%20Set%20on%20the%20British%20Empire/The%20Sun%20Never%20Set%20on%20the%20British%20Empire_files/world-b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323" y="1295128"/>
            <a:ext cx="7168617" cy="365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7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3644735" y="1981200"/>
            <a:ext cx="1143000" cy="6858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2286000" y="1219200"/>
            <a:ext cx="1524000" cy="1066800"/>
          </a:xfrm>
          <a:prstGeom prst="ellipse">
            <a:avLst/>
          </a:prstGeom>
          <a:solidFill>
            <a:srgbClr val="FFFFBD"/>
          </a:solidFill>
          <a:ln>
            <a:noFill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600" b="1" dirty="0">
                <a:latin typeface="Comic Sans MS" panose="030F0702030302020204" pitchFamily="66" charset="0"/>
              </a:rPr>
              <a:t>Industrial</a:t>
            </a:r>
          </a:p>
          <a:p>
            <a:r>
              <a:rPr lang="en-US" altLang="en-US" sz="1600" b="1" dirty="0">
                <a:latin typeface="Comic Sans MS" panose="030F0702030302020204" pitchFamily="66" charset="0"/>
              </a:rPr>
              <a:t>Revolution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581400" y="1219200"/>
            <a:ext cx="762000" cy="1524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>
            <a:prstShdw prst="shdw17" dist="17961" dir="2700000">
              <a:srgbClr val="00CC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4343400" y="762000"/>
            <a:ext cx="1219200" cy="990600"/>
          </a:xfrm>
          <a:prstGeom prst="ellipse">
            <a:avLst/>
          </a:prstGeom>
          <a:solidFill>
            <a:srgbClr val="FFBF7F"/>
          </a:solidFill>
          <a:ln>
            <a:noFill/>
          </a:ln>
          <a:effectLst>
            <a:prstShdw prst="shdw17" dist="17961" dir="2700000">
              <a:srgbClr val="FFBF7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400" b="1">
                <a:latin typeface="Comic Sans MS" panose="030F0702030302020204" pitchFamily="66" charset="0"/>
              </a:rPr>
              <a:t>Source for</a:t>
            </a:r>
          </a:p>
          <a:p>
            <a:r>
              <a:rPr lang="en-US" altLang="en-US" sz="1400" b="1">
                <a:latin typeface="Comic Sans MS" panose="030F0702030302020204" pitchFamily="66" charset="0"/>
              </a:rPr>
              <a:t>Raw</a:t>
            </a:r>
          </a:p>
          <a:p>
            <a:r>
              <a:rPr lang="en-US" altLang="en-US" sz="1400" b="1">
                <a:latin typeface="Comic Sans MS" panose="030F0702030302020204" pitchFamily="66" charset="0"/>
              </a:rPr>
              <a:t>Materials</a:t>
            </a: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3048000" y="2286000"/>
            <a:ext cx="152400" cy="4572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>
            <a:prstShdw prst="shdw17" dist="17961" dir="2700000">
              <a:srgbClr val="00CC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2819400" y="2667000"/>
            <a:ext cx="1219200" cy="990600"/>
          </a:xfrm>
          <a:prstGeom prst="ellipse">
            <a:avLst/>
          </a:prstGeom>
          <a:solidFill>
            <a:srgbClr val="FFBF7F"/>
          </a:solidFill>
          <a:ln>
            <a:noFill/>
          </a:ln>
          <a:effectLst>
            <a:prstShdw prst="shdw17" dist="17961" dir="2700000">
              <a:srgbClr val="FFBF7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400" b="1" dirty="0">
                <a:latin typeface="Comic Sans MS" panose="030F0702030302020204" pitchFamily="66" charset="0"/>
              </a:rPr>
              <a:t>Markets for</a:t>
            </a:r>
            <a:br>
              <a:rPr lang="en-US" altLang="en-US" sz="1400" b="1" dirty="0">
                <a:latin typeface="Comic Sans MS" panose="030F0702030302020204" pitchFamily="66" charset="0"/>
              </a:rPr>
            </a:br>
            <a:r>
              <a:rPr lang="en-US" altLang="en-US" sz="1400" b="1" dirty="0">
                <a:latin typeface="Comic Sans MS" panose="030F0702030302020204" pitchFamily="66" charset="0"/>
              </a:rPr>
              <a:t>Finished</a:t>
            </a:r>
            <a:br>
              <a:rPr lang="en-US" altLang="en-US" sz="1400" b="1" dirty="0">
                <a:latin typeface="Comic Sans MS" panose="030F0702030302020204" pitchFamily="66" charset="0"/>
              </a:rPr>
            </a:br>
            <a:r>
              <a:rPr lang="en-US" altLang="en-US" sz="1400" b="1" dirty="0">
                <a:latin typeface="Comic Sans MS" panose="030F0702030302020204" pitchFamily="66" charset="0"/>
              </a:rPr>
              <a:t>Goods</a:t>
            </a: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6629400" y="1600200"/>
            <a:ext cx="381000" cy="10668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6324600" y="533400"/>
            <a:ext cx="1524000" cy="1066800"/>
          </a:xfrm>
          <a:prstGeom prst="ellipse">
            <a:avLst/>
          </a:prstGeom>
          <a:solidFill>
            <a:srgbClr val="FFFFBD"/>
          </a:solidFill>
          <a:ln>
            <a:noFill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600" b="1">
                <a:latin typeface="Comic Sans MS" panose="030F0702030302020204" pitchFamily="66" charset="0"/>
              </a:rPr>
              <a:t>European</a:t>
            </a:r>
            <a:br>
              <a:rPr lang="en-US" altLang="en-US" sz="1600" b="1">
                <a:latin typeface="Comic Sans MS" panose="030F0702030302020204" pitchFamily="66" charset="0"/>
              </a:rPr>
            </a:br>
            <a:r>
              <a:rPr lang="en-US" altLang="en-US" sz="1600" b="1">
                <a:latin typeface="Comic Sans MS" panose="030F0702030302020204" pitchFamily="66" charset="0"/>
              </a:rPr>
              <a:t>Nationalism</a:t>
            </a:r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 flipV="1">
            <a:off x="7315200" y="2057400"/>
            <a:ext cx="1371600" cy="6858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8382000" y="1143000"/>
            <a:ext cx="1524000" cy="1066800"/>
          </a:xfrm>
          <a:prstGeom prst="ellipse">
            <a:avLst/>
          </a:prstGeom>
          <a:solidFill>
            <a:srgbClr val="FFFFBD"/>
          </a:solidFill>
          <a:ln>
            <a:noFill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600" b="1">
                <a:latin typeface="Comic Sans MS" panose="030F0702030302020204" pitchFamily="66" charset="0"/>
              </a:rPr>
              <a:t>Missionary</a:t>
            </a:r>
            <a:br>
              <a:rPr lang="en-US" altLang="en-US" sz="1600" b="1">
                <a:latin typeface="Comic Sans MS" panose="030F0702030302020204" pitchFamily="66" charset="0"/>
              </a:rPr>
            </a:br>
            <a:r>
              <a:rPr lang="en-US" altLang="en-US" sz="1600" b="1">
                <a:latin typeface="Comic Sans MS" panose="030F0702030302020204" pitchFamily="66" charset="0"/>
              </a:rPr>
              <a:t>Activity</a:t>
            </a:r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V="1">
            <a:off x="7391400" y="3352800"/>
            <a:ext cx="1295400" cy="762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8686800" y="2743200"/>
            <a:ext cx="1524000" cy="1066800"/>
          </a:xfrm>
          <a:prstGeom prst="ellipse">
            <a:avLst/>
          </a:prstGeom>
          <a:solidFill>
            <a:srgbClr val="FFFFBD"/>
          </a:solidFill>
          <a:ln>
            <a:noFill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600" b="1">
                <a:latin typeface="Comic Sans MS" panose="030F0702030302020204" pitchFamily="66" charset="0"/>
              </a:rPr>
              <a:t>Military</a:t>
            </a:r>
            <a:br>
              <a:rPr lang="en-US" altLang="en-US" sz="1600" b="1">
                <a:latin typeface="Comic Sans MS" panose="030F0702030302020204" pitchFamily="66" charset="0"/>
              </a:rPr>
            </a:br>
            <a:r>
              <a:rPr lang="en-US" altLang="en-US" sz="1600" b="1">
                <a:latin typeface="Comic Sans MS" panose="030F0702030302020204" pitchFamily="66" charset="0"/>
              </a:rPr>
              <a:t>&amp; Naval</a:t>
            </a:r>
            <a:br>
              <a:rPr lang="en-US" altLang="en-US" sz="1600" b="1">
                <a:latin typeface="Comic Sans MS" panose="030F0702030302020204" pitchFamily="66" charset="0"/>
              </a:rPr>
            </a:br>
            <a:r>
              <a:rPr lang="en-US" altLang="en-US" sz="1600" b="1">
                <a:latin typeface="Comic Sans MS" panose="030F0702030302020204" pitchFamily="66" charset="0"/>
              </a:rPr>
              <a:t>Bases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495800" y="2514600"/>
            <a:ext cx="2895600" cy="1143000"/>
          </a:xfrm>
          <a:prstGeom prst="rect">
            <a:avLst/>
          </a:prstGeom>
          <a:solidFill>
            <a:srgbClr val="FF9933">
              <a:alpha val="84000"/>
            </a:srgbClr>
          </a:solidFill>
          <a:ln>
            <a:noFill/>
          </a:ln>
          <a:effectLst>
            <a:prstShdw prst="shdw17" dist="17961" dir="2700000">
              <a:srgbClr val="FF9933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2400" dirty="0">
                <a:latin typeface="ModernBlck" pitchFamily="34" charset="0"/>
              </a:rPr>
              <a:t>European</a:t>
            </a:r>
          </a:p>
          <a:p>
            <a:r>
              <a:rPr lang="en-US" altLang="en-US" sz="2400" dirty="0">
                <a:latin typeface="ModernBlck" pitchFamily="34" charset="0"/>
              </a:rPr>
              <a:t>Motives</a:t>
            </a:r>
          </a:p>
          <a:p>
            <a:r>
              <a:rPr lang="en-US" altLang="en-US" sz="2400" dirty="0">
                <a:latin typeface="ModernBlck" pitchFamily="34" charset="0"/>
              </a:rPr>
              <a:t>For Colonization</a:t>
            </a: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7315200" y="3657600"/>
            <a:ext cx="1143000" cy="9144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8229600" y="4419600"/>
            <a:ext cx="1524000" cy="1066800"/>
          </a:xfrm>
          <a:prstGeom prst="ellipse">
            <a:avLst/>
          </a:prstGeom>
          <a:solidFill>
            <a:srgbClr val="FFFFBD"/>
          </a:solidFill>
          <a:ln>
            <a:noFill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300" b="1">
                <a:latin typeface="Comic Sans MS" panose="030F0702030302020204" pitchFamily="66" charset="0"/>
              </a:rPr>
              <a:t>Places to</a:t>
            </a:r>
            <a:br>
              <a:rPr lang="en-US" altLang="en-US" sz="1300" b="1">
                <a:latin typeface="Comic Sans MS" panose="030F0702030302020204" pitchFamily="66" charset="0"/>
              </a:rPr>
            </a:br>
            <a:r>
              <a:rPr lang="en-US" altLang="en-US" sz="1300" b="1">
                <a:latin typeface="Comic Sans MS" panose="030F0702030302020204" pitchFamily="66" charset="0"/>
              </a:rPr>
              <a:t>Dump</a:t>
            </a:r>
            <a:br>
              <a:rPr lang="en-US" altLang="en-US" sz="1300" b="1">
                <a:latin typeface="Comic Sans MS" panose="030F0702030302020204" pitchFamily="66" charset="0"/>
              </a:rPr>
            </a:br>
            <a:r>
              <a:rPr lang="en-US" altLang="en-US" sz="1300" b="1">
                <a:latin typeface="Comic Sans MS" panose="030F0702030302020204" pitchFamily="66" charset="0"/>
              </a:rPr>
              <a:t>Unwanted/</a:t>
            </a:r>
            <a:br>
              <a:rPr lang="en-US" altLang="en-US" sz="1300" b="1">
                <a:latin typeface="Comic Sans MS" panose="030F0702030302020204" pitchFamily="66" charset="0"/>
              </a:rPr>
            </a:br>
            <a:r>
              <a:rPr lang="en-US" altLang="en-US" sz="1300" b="1">
                <a:latin typeface="Comic Sans MS" panose="030F0702030302020204" pitchFamily="66" charset="0"/>
              </a:rPr>
              <a:t>Excess Popul.</a:t>
            </a:r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6324600" y="3657600"/>
            <a:ext cx="990600" cy="16764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6705600" y="5334000"/>
            <a:ext cx="1524000" cy="1066800"/>
          </a:xfrm>
          <a:prstGeom prst="ellipse">
            <a:avLst/>
          </a:prstGeom>
          <a:solidFill>
            <a:srgbClr val="FFFFBD"/>
          </a:solidFill>
          <a:ln>
            <a:noFill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600" b="1">
                <a:latin typeface="Comic Sans MS" panose="030F0702030302020204" pitchFamily="66" charset="0"/>
              </a:rPr>
              <a:t>Soc. &amp; Eco.</a:t>
            </a:r>
            <a:br>
              <a:rPr lang="en-US" altLang="en-US" sz="1600" b="1">
                <a:latin typeface="Comic Sans MS" panose="030F0702030302020204" pitchFamily="66" charset="0"/>
              </a:rPr>
            </a:br>
            <a:r>
              <a:rPr lang="en-US" altLang="en-US" sz="1600" b="1">
                <a:latin typeface="Comic Sans MS" panose="030F0702030302020204" pitchFamily="66" charset="0"/>
              </a:rPr>
              <a:t>Opportunities</a:t>
            </a:r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 flipH="1">
            <a:off x="5410200" y="3657600"/>
            <a:ext cx="152400" cy="16002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5257800"/>
            <a:ext cx="1524000" cy="1066800"/>
          </a:xfrm>
          <a:prstGeom prst="ellipse">
            <a:avLst/>
          </a:prstGeom>
          <a:solidFill>
            <a:srgbClr val="FFFFBD"/>
          </a:solidFill>
          <a:ln>
            <a:noFill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600" b="1">
                <a:latin typeface="Comic Sans MS" panose="030F0702030302020204" pitchFamily="66" charset="0"/>
              </a:rPr>
              <a:t>Humanitarian</a:t>
            </a:r>
            <a:br>
              <a:rPr lang="en-US" altLang="en-US" sz="1600" b="1">
                <a:latin typeface="Comic Sans MS" panose="030F0702030302020204" pitchFamily="66" charset="0"/>
              </a:rPr>
            </a:br>
            <a:r>
              <a:rPr lang="en-US" altLang="en-US" sz="1600" b="1">
                <a:latin typeface="Comic Sans MS" panose="030F0702030302020204" pitchFamily="66" charset="0"/>
              </a:rPr>
              <a:t>Reasons</a:t>
            </a:r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H="1">
            <a:off x="3581400" y="3657600"/>
            <a:ext cx="914400" cy="7620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743200" y="4419600"/>
            <a:ext cx="1524000" cy="1066800"/>
          </a:xfrm>
          <a:prstGeom prst="ellipse">
            <a:avLst/>
          </a:prstGeom>
          <a:solidFill>
            <a:srgbClr val="FFFFBD"/>
          </a:solidFill>
          <a:ln>
            <a:noFill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600" b="1">
                <a:latin typeface="Comic Sans MS" panose="030F0702030302020204" pitchFamily="66" charset="0"/>
              </a:rPr>
              <a:t>European</a:t>
            </a:r>
            <a:br>
              <a:rPr lang="en-US" altLang="en-US" sz="1600" b="1">
                <a:latin typeface="Comic Sans MS" panose="030F0702030302020204" pitchFamily="66" charset="0"/>
              </a:rPr>
            </a:br>
            <a:r>
              <a:rPr lang="en-US" altLang="en-US" sz="1600" b="1">
                <a:latin typeface="Comic Sans MS" panose="030F0702030302020204" pitchFamily="66" charset="0"/>
              </a:rPr>
              <a:t>Racism</a:t>
            </a:r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3581400" y="5486400"/>
            <a:ext cx="152400" cy="2286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>
            <a:prstShdw prst="shdw17" dist="17961" dir="2700000">
              <a:srgbClr val="00CC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3276600" y="5715000"/>
            <a:ext cx="1219200" cy="838200"/>
          </a:xfrm>
          <a:prstGeom prst="ellipse">
            <a:avLst/>
          </a:prstGeom>
          <a:solidFill>
            <a:srgbClr val="FFBF7F"/>
          </a:solidFill>
          <a:ln>
            <a:noFill/>
          </a:ln>
          <a:effectLst>
            <a:prstShdw prst="shdw17" dist="17961" dir="2700000">
              <a:srgbClr val="FFBF7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400" b="1">
                <a:latin typeface="Comic Sans MS" panose="030F0702030302020204" pitchFamily="66" charset="0"/>
              </a:rPr>
              <a:t>“White</a:t>
            </a:r>
            <a:br>
              <a:rPr lang="en-US" altLang="en-US" sz="1400" b="1">
                <a:latin typeface="Comic Sans MS" panose="030F0702030302020204" pitchFamily="66" charset="0"/>
              </a:rPr>
            </a:br>
            <a:r>
              <a:rPr lang="en-US" altLang="en-US" sz="1400" b="1">
                <a:latin typeface="Comic Sans MS" panose="030F0702030302020204" pitchFamily="66" charset="0"/>
              </a:rPr>
              <a:t>Man’s</a:t>
            </a:r>
            <a:br>
              <a:rPr lang="en-US" altLang="en-US" sz="1400" b="1">
                <a:latin typeface="Comic Sans MS" panose="030F0702030302020204" pitchFamily="66" charset="0"/>
              </a:rPr>
            </a:br>
            <a:r>
              <a:rPr lang="en-US" altLang="en-US" sz="1400" b="1">
                <a:latin typeface="Comic Sans MS" panose="030F0702030302020204" pitchFamily="66" charset="0"/>
              </a:rPr>
              <a:t>Burden”</a:t>
            </a:r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 flipH="1" flipV="1">
            <a:off x="2667000" y="4495800"/>
            <a:ext cx="228600" cy="762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>
            <a:prstShdw prst="shdw17" dist="17961" dir="2700000">
              <a:srgbClr val="00CC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752600" y="3733800"/>
            <a:ext cx="1219200" cy="838200"/>
          </a:xfrm>
          <a:prstGeom prst="ellipse">
            <a:avLst/>
          </a:prstGeom>
          <a:solidFill>
            <a:srgbClr val="FFBF7F"/>
          </a:solidFill>
          <a:ln>
            <a:noFill/>
          </a:ln>
          <a:effectLst>
            <a:prstShdw prst="shdw17" dist="17961" dir="2700000">
              <a:srgbClr val="FFBF7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1400" b="1">
                <a:latin typeface="Comic Sans MS" panose="030F0702030302020204" pitchFamily="66" charset="0"/>
              </a:rPr>
              <a:t>Social</a:t>
            </a:r>
            <a:br>
              <a:rPr lang="en-US" altLang="en-US" sz="1400" b="1">
                <a:latin typeface="Comic Sans MS" panose="030F0702030302020204" pitchFamily="66" charset="0"/>
              </a:rPr>
            </a:br>
            <a:r>
              <a:rPr lang="en-US" altLang="en-US" sz="1400" b="1">
                <a:latin typeface="Comic Sans MS" panose="030F0702030302020204" pitchFamily="66" charset="0"/>
              </a:rPr>
              <a:t>Darwinism</a:t>
            </a:r>
          </a:p>
        </p:txBody>
      </p:sp>
    </p:spTree>
    <p:extLst>
      <p:ext uri="{BB962C8B-B14F-4D97-AF65-F5344CB8AC3E}">
        <p14:creationId xmlns:p14="http://schemas.microsoft.com/office/powerpoint/2010/main" val="312133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  <p:bldP spid="40974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  <p:bldP spid="40988" grpId="0" animBg="1"/>
      <p:bldP spid="40989" grpId="0" animBg="1"/>
      <p:bldP spid="40990" grpId="0" animBg="1"/>
      <p:bldP spid="40991" grpId="0" animBg="1"/>
      <p:bldP spid="40992" grpId="0" animBg="1"/>
      <p:bldP spid="40995" grpId="0" animBg="1"/>
      <p:bldP spid="409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886201" y="228600"/>
            <a:ext cx="46577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Africa Before Imperialism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0" y="1174750"/>
            <a:ext cx="6172200" cy="568325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Divided into 100’s of ethnic &amp; linguistic groups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Mixture of large empires &amp; small independent villages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Most practiced </a:t>
            </a:r>
            <a:r>
              <a:rPr lang="en-US" altLang="en-US" sz="4400" b="1" i="1" dirty="0">
                <a:solidFill>
                  <a:srgbClr val="FF0000"/>
                </a:solidFill>
              </a:rPr>
              <a:t>traditional beliefs</a:t>
            </a:r>
          </a:p>
          <a:p>
            <a:pPr lvl="1"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4400" dirty="0">
                <a:solidFill>
                  <a:srgbClr val="FF0000"/>
                </a:solidFill>
              </a:rPr>
              <a:t>Others practiced Islam &amp; Christianity</a:t>
            </a:r>
          </a:p>
        </p:txBody>
      </p:sp>
      <p:pic>
        <p:nvPicPr>
          <p:cNvPr id="16388" name="Picture 10" descr="http://regentsprep.org/Regents/global/themes/imperialism/images/sha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1676400"/>
            <a:ext cx="25257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0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930400"/>
            <a:ext cx="9158644" cy="427269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Europe became very aggressive in expanding land outside of its current borders</a:t>
            </a:r>
          </a:p>
          <a:p>
            <a:r>
              <a:rPr lang="en-US" sz="2400" dirty="0" smtClean="0"/>
              <a:t>Focus was primarily expansion in Africa</a:t>
            </a:r>
          </a:p>
          <a:p>
            <a:pPr lvl="1"/>
            <a:r>
              <a:rPr lang="en-US" sz="2200" dirty="0" smtClean="0"/>
              <a:t>Before 1800’s Imperialism was known as the dark continent</a:t>
            </a:r>
          </a:p>
          <a:p>
            <a:pPr lvl="1"/>
            <a:r>
              <a:rPr lang="en-US" sz="2200" dirty="0" smtClean="0"/>
              <a:t>The world only new of the coast and creating trading ports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sz="2400" dirty="0" smtClean="0"/>
              <a:t>European countries were becoming bankrupt of from fighting with each other </a:t>
            </a:r>
          </a:p>
          <a:p>
            <a:r>
              <a:rPr lang="en-US" sz="2400" dirty="0" smtClean="0"/>
              <a:t>Post Industrial Revolution needed natural resources to boost economies</a:t>
            </a:r>
          </a:p>
          <a:p>
            <a:pPr lvl="1"/>
            <a:r>
              <a:rPr lang="en-US" sz="2000" dirty="0" smtClean="0"/>
              <a:t>Further places to settle, grow, and invest in</a:t>
            </a:r>
          </a:p>
        </p:txBody>
      </p:sp>
    </p:spTree>
    <p:extLst>
      <p:ext uri="{BB962C8B-B14F-4D97-AF65-F5344CB8AC3E}">
        <p14:creationId xmlns:p14="http://schemas.microsoft.com/office/powerpoint/2010/main" val="25586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1828800" y="304800"/>
            <a:ext cx="8382000" cy="59055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chemeClr val="accent2"/>
                </a:solidFill>
              </a:rPr>
              <a:t>Political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Bases for trade &amp; military ships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Power &amp; security of global empire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Spirit of </a:t>
            </a:r>
            <a:r>
              <a:rPr lang="en-US" altLang="en-US" sz="4400" b="1" i="1" dirty="0">
                <a:solidFill>
                  <a:srgbClr val="FF0000"/>
                </a:solidFill>
              </a:rPr>
              <a:t>nationalism</a:t>
            </a:r>
          </a:p>
          <a:p>
            <a:pPr eaLnBrk="1" hangingPunct="1">
              <a:spcBef>
                <a:spcPct val="50000"/>
              </a:spcBef>
            </a:pPr>
            <a:endParaRPr lang="en-US" altLang="en-US" sz="4400" b="1" i="1" dirty="0">
              <a:solidFill>
                <a:srgbClr val="FF33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400" b="1" i="1" dirty="0">
              <a:solidFill>
                <a:srgbClr val="FF3300"/>
              </a:solidFill>
            </a:endParaRPr>
          </a:p>
        </p:txBody>
      </p:sp>
      <p:pic>
        <p:nvPicPr>
          <p:cNvPr id="8195" name="Picture 1027" descr="C:\Documents and Settings\tom\Application Data\Microsoft\Media Catalog\Downloaded Clips\cl47\j017829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505200"/>
            <a:ext cx="1752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3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African tribes did not surrender voluntarily but European Nations had:</a:t>
            </a:r>
          </a:p>
          <a:p>
            <a:pPr lvl="1"/>
            <a:r>
              <a:rPr lang="en-US" sz="2400" dirty="0" smtClean="0"/>
              <a:t>Superior technology</a:t>
            </a:r>
          </a:p>
          <a:p>
            <a:pPr lvl="1"/>
            <a:r>
              <a:rPr lang="en-US" sz="2400" dirty="0" smtClean="0"/>
              <a:t>Superior armies and navies </a:t>
            </a:r>
          </a:p>
          <a:p>
            <a:pPr lvl="1"/>
            <a:r>
              <a:rPr lang="en-US" sz="2400" dirty="0" smtClean="0"/>
              <a:t>More structured and powerful government</a:t>
            </a:r>
          </a:p>
          <a:p>
            <a:pPr lvl="1"/>
            <a:r>
              <a:rPr lang="en-US" sz="2400" dirty="0" smtClean="0"/>
              <a:t>Strong economies comparatively </a:t>
            </a:r>
          </a:p>
          <a:p>
            <a:pPr lvl="1"/>
            <a:endParaRPr lang="en-US" sz="2400" dirty="0"/>
          </a:p>
          <a:p>
            <a:r>
              <a:rPr lang="en-US" sz="2600" dirty="0" smtClean="0"/>
              <a:t>So nearly impossible to stop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702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45920" y="137160"/>
            <a:ext cx="7399020" cy="624786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chemeClr val="accent2"/>
                </a:solidFill>
              </a:rPr>
              <a:t>Social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Missionaries Spread           Christianity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Share western civilization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Belief than western ways are best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accent2"/>
                </a:solidFill>
              </a:rPr>
              <a:t>Social </a:t>
            </a:r>
            <a:r>
              <a:rPr lang="en-US" altLang="en-US" sz="4400" b="1" dirty="0">
                <a:solidFill>
                  <a:schemeClr val="accent2"/>
                </a:solidFill>
              </a:rPr>
              <a:t>Darwinism</a:t>
            </a:r>
          </a:p>
        </p:txBody>
      </p:sp>
      <p:pic>
        <p:nvPicPr>
          <p:cNvPr id="9219" name="Picture 3" descr="C:\Documents and Settings\tom\Application Data\Microsoft\Media Catalog\Downloaded Clips\cl86\j03366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524000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9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429000" y="304801"/>
            <a:ext cx="5410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Social Darwinism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05000" y="1066801"/>
            <a:ext cx="6324600" cy="515461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Applied </a:t>
            </a:r>
            <a:r>
              <a:rPr lang="en-US" altLang="en-US" sz="4400" b="1" dirty="0">
                <a:solidFill>
                  <a:srgbClr val="FF0000"/>
                </a:solidFill>
              </a:rPr>
              <a:t>Darwin’s theory of </a:t>
            </a:r>
            <a:r>
              <a:rPr lang="en-US" altLang="en-US" sz="4400" b="1" i="1" dirty="0">
                <a:solidFill>
                  <a:srgbClr val="FF0000"/>
                </a:solidFill>
              </a:rPr>
              <a:t>Survival of the fittest</a:t>
            </a:r>
            <a:r>
              <a:rPr lang="en-US" altLang="en-US" sz="4400" dirty="0">
                <a:solidFill>
                  <a:srgbClr val="FF0000"/>
                </a:solidFill>
              </a:rPr>
              <a:t> to competition between nations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</a:rPr>
              <a:t>Natural for stronger nations to dominate weaker ones</a:t>
            </a:r>
          </a:p>
        </p:txBody>
      </p:sp>
      <p:pic>
        <p:nvPicPr>
          <p:cNvPr id="10244" name="Picture 7" descr="http://www.panspermia.org/darw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066800"/>
            <a:ext cx="2286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 descr="C:\Documents and Settings\tom\Application Data\Microsoft\Media Catalog\Downloaded Clips\cl76\j029691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5720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2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regentsprep.org/Regents/global/themes/imperialism/images/afri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6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314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Comic Sans MS</vt:lpstr>
      <vt:lpstr>ModernBlck</vt:lpstr>
      <vt:lpstr>Times New Roman</vt:lpstr>
      <vt:lpstr>Trebuchet MS</vt:lpstr>
      <vt:lpstr>Wingdings</vt:lpstr>
      <vt:lpstr>Wingdings 3</vt:lpstr>
      <vt:lpstr>Facet</vt:lpstr>
      <vt:lpstr>African Imperialism</vt:lpstr>
      <vt:lpstr>PowerPoint Presentation</vt:lpstr>
      <vt:lpstr>PowerPoint Presentation</vt:lpstr>
      <vt:lpstr>European Expansion</vt:lpstr>
      <vt:lpstr>PowerPoint Presentation</vt:lpstr>
      <vt:lpstr>Resistance</vt:lpstr>
      <vt:lpstr>PowerPoint Presentation</vt:lpstr>
      <vt:lpstr>PowerPoint Presentation</vt:lpstr>
      <vt:lpstr>PowerPoint Presentation</vt:lpstr>
      <vt:lpstr>PowerPoint Presentation</vt:lpstr>
      <vt:lpstr>British Empire</vt:lpstr>
    </vt:vector>
  </TitlesOfParts>
  <Company>Plymouth Joint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Imperialism</dc:title>
  <dc:creator>Brad Smudde</dc:creator>
  <cp:lastModifiedBy>Brad Smudde</cp:lastModifiedBy>
  <cp:revision>7</cp:revision>
  <dcterms:created xsi:type="dcterms:W3CDTF">2015-11-18T14:44:53Z</dcterms:created>
  <dcterms:modified xsi:type="dcterms:W3CDTF">2016-12-08T16:55:59Z</dcterms:modified>
</cp:coreProperties>
</file>