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8" r:id="rId15"/>
    <p:sldId id="261" r:id="rId16"/>
    <p:sldId id="260" r:id="rId17"/>
    <p:sldId id="267" r:id="rId18"/>
    <p:sldId id="263" r:id="rId19"/>
    <p:sldId id="264" r:id="rId20"/>
    <p:sldId id="265" r:id="rId21"/>
    <p:sldId id="268" r:id="rId22"/>
    <p:sldId id="26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C570-75D9-4BE3-8FA6-710C4E9DB016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5E00-8F01-40C1-9AC9-183F3FF7F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448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968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866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83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89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23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479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32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363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564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529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85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914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304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84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4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0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5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3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 dirty="0"/>
          </a:p>
        </p:txBody>
      </p:sp>
      <p:cxnSp>
        <p:nvCxnSpPr>
          <p:cNvPr id="14" name="Shape 14"/>
          <p:cNvCxnSpPr/>
          <p:nvPr/>
        </p:nvCxnSpPr>
        <p:spPr>
          <a:xfrm>
            <a:off x="0" y="1503572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04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3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F375-1A56-4CF6-B3E8-007B5DF9B8F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9B02F5-57F1-4431-8C6E-13CBD1FF03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john-pierpont-morgan/videos/presidential-election-of-189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hyperlink" Target="http://weavly.com/embed/58dVwhrZtjb" TargetMode="External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Corruption and Political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UGLY!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752600" y="762001"/>
            <a:ext cx="44958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609600" indent="-609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“Boss” Tweed</a:t>
            </a:r>
          </a:p>
          <a:p>
            <a:pPr marL="933450" lvl="1" indent="-539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Tammany Hall Machine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NY City</a:t>
            </a:r>
          </a:p>
          <a:p>
            <a:pPr marL="933450" lvl="1" indent="-539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1860s-70s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swindled New York for big $$$</a:t>
            </a:r>
          </a:p>
          <a:p>
            <a:pPr marL="1314450" lvl="2" indent="-514350"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 house</a:t>
            </a:r>
          </a:p>
          <a:p>
            <a:pPr marL="933450" lvl="1" indent="-539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Tweed was convicted for stealing between $40 million and $200 million from New York City taxpayers through political corruption. </a:t>
            </a:r>
          </a:p>
        </p:txBody>
      </p:sp>
      <p:sp>
        <p:nvSpPr>
          <p:cNvPr id="191" name="Shape 191"/>
          <p:cNvSpPr/>
          <p:nvPr/>
        </p:nvSpPr>
        <p:spPr>
          <a:xfrm rot="240000">
            <a:off x="8649258" y="3087599"/>
            <a:ext cx="1831974" cy="1049337"/>
          </a:xfrm>
          <a:prstGeom prst="wedgeEllipseCallout">
            <a:avLst>
              <a:gd name="adj1" fmla="val 27064"/>
              <a:gd name="adj2" fmla="val 3952"/>
            </a:avLst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8765146" y="3024980"/>
            <a:ext cx="160019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not a crook…ah,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I am.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1" y="3657601"/>
            <a:ext cx="2847975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Plunkitt – Tammany Hall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3657600" cy="4800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 State Senator</a:t>
            </a:r>
          </a:p>
          <a:p>
            <a:pPr marL="514350" indent="-5143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Democracy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“the grocery store or dry goods, or the drug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marL="514350" indent="-5143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 Believed in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 Graft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-make money from city without stealing it, similar to insider trading</a:t>
            </a:r>
          </a:p>
          <a:p>
            <a:pPr marL="514350" indent="-51435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  Removed for graft and corrupt practices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096000" y="5934075"/>
            <a:ext cx="45720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https://gaggle.net/gaggleVideoProxy.do?op=view&amp;v=98c201ed62782540e603fafe0e0a6271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282701"/>
            <a:ext cx="3733800" cy="53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20000">
            <a:off x="7988300" y="3241676"/>
            <a:ext cx="2070100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Corruption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Mobilier Scandal</a:t>
            </a:r>
          </a:p>
          <a:p>
            <a:pPr lv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Pacific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overcharged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government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transcontinental RR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tune of $23 million</a:t>
            </a:r>
          </a:p>
          <a:p>
            <a:pPr lv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Gave the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owners and members of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Congress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had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 given shares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Credit Mobilier Company (part of Union Pacific Co)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Whiskey Ring 1875</a:t>
            </a:r>
          </a:p>
          <a:p>
            <a:pPr lv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Distillers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bribed tax collectors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kept several million tax dollars from the government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52401"/>
            <a:ext cx="3300412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Spoils System &amp; Assassinations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458200" cy="1447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Spoils System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Awarding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jobs to political supporters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419600" y="3048000"/>
            <a:ext cx="5791200" cy="30781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Pres. Garfield Assassinated in 1881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Charles Guiteau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 receive a job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spoils system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shot Garfield in Train Station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Chester A Arthur supported the Civil Service Act of 1883</a:t>
            </a:r>
          </a:p>
          <a:p>
            <a:pPr lvl="2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Jobs based on merit not political connections</a:t>
            </a:r>
          </a:p>
          <a:p>
            <a:pPr marL="0" indent="0">
              <a:spcBef>
                <a:spcPts val="0"/>
              </a:spcBef>
              <a:buNone/>
            </a:pP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Can you buy a government?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000" y="1550434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200" dirty="0"/>
              <a:t>Titans of Industry Did!</a:t>
            </a:r>
          </a:p>
          <a:p>
            <a:pPr marL="609585" indent="-304792">
              <a:buSzPct val="100000"/>
            </a:pPr>
            <a:r>
              <a:rPr lang="en" sz="3200" dirty="0"/>
              <a:t>Grover Cleveland was president</a:t>
            </a:r>
          </a:p>
          <a:p>
            <a:pPr marL="1219170" lvl="1" indent="-304792">
              <a:buSzPct val="100000"/>
            </a:pPr>
            <a:r>
              <a:rPr lang="en" sz="2667" dirty="0"/>
              <a:t>American currency was falling apart</a:t>
            </a:r>
          </a:p>
          <a:p>
            <a:pPr marL="1219170" lvl="1" indent="-304792">
              <a:buSzPct val="100000"/>
            </a:pPr>
            <a:r>
              <a:rPr lang="en" sz="2667" dirty="0"/>
              <a:t>US gold stores had dropped to 30% </a:t>
            </a:r>
          </a:p>
          <a:p>
            <a:pPr marL="609585" indent="0">
              <a:buNone/>
            </a:pPr>
            <a:endParaRPr sz="2667" dirty="0"/>
          </a:p>
          <a:p>
            <a:pPr marL="609585" indent="-304792">
              <a:buSzPct val="100000"/>
            </a:pPr>
            <a:r>
              <a:rPr lang="en" sz="3200" dirty="0"/>
              <a:t>JP Morgan took advantage of the situation and “loaned” the US $62 million in exchange for bonds</a:t>
            </a:r>
          </a:p>
          <a:p>
            <a:pPr marL="1219170" lvl="1" indent="-304792">
              <a:buSzPct val="100000"/>
            </a:pPr>
            <a:r>
              <a:rPr lang="en" sz="2400" dirty="0"/>
              <a:t>When the economy recovered he sold the bonds for a higher price</a:t>
            </a:r>
          </a:p>
          <a:p>
            <a:pPr marL="1828754" lvl="2" indent="-304792">
              <a:buSzPct val="100000"/>
            </a:pPr>
            <a:r>
              <a:rPr lang="en" sz="2400" dirty="0"/>
              <a:t>Americans were infuriated by the power one man had and the role of big business in politics</a:t>
            </a:r>
          </a:p>
        </p:txBody>
      </p:sp>
    </p:spTree>
    <p:extLst>
      <p:ext uri="{BB962C8B-B14F-4D97-AF65-F5344CB8AC3E}">
        <p14:creationId xmlns:p14="http://schemas.microsoft.com/office/powerpoint/2010/main" val="148375725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 of 1896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53758"/>
            <a:ext cx="10972800" cy="4967599"/>
          </a:xfrm>
        </p:spPr>
        <p:txBody>
          <a:bodyPr>
            <a:normAutofit/>
          </a:bodyPr>
          <a:lstStyle/>
          <a:p>
            <a:pPr marL="609585" indent="-304792">
              <a:buSzPct val="100000"/>
            </a:pPr>
            <a:r>
              <a:rPr lang="en" sz="2800" b="1" dirty="0"/>
              <a:t>Mckinley</a:t>
            </a:r>
            <a:r>
              <a:rPr lang="en" sz="2800" dirty="0"/>
              <a:t> - friendly to the trusts - sided with big business</a:t>
            </a:r>
          </a:p>
          <a:p>
            <a:pPr marL="609585" indent="-304792">
              <a:buSzPct val="100000"/>
            </a:pPr>
            <a:r>
              <a:rPr lang="en" sz="2800" b="1" dirty="0"/>
              <a:t>William Jennings Bryan</a:t>
            </a:r>
            <a:r>
              <a:rPr lang="en" sz="2800" dirty="0"/>
              <a:t> - tough on big business wanted to break up trusts and monopolies - “people’s president”</a:t>
            </a:r>
          </a:p>
          <a:p>
            <a:pPr marL="609585" indent="-304792">
              <a:buSzPct val="100000"/>
            </a:pPr>
            <a:endParaRPr lang="en" sz="2800" dirty="0"/>
          </a:p>
          <a:p>
            <a:pPr marL="609585" indent="-304792">
              <a:buSzPct val="100000"/>
            </a:pPr>
            <a:r>
              <a:rPr lang="en" sz="2800" dirty="0"/>
              <a:t>the trio donated millions to make sure Mckinley was elected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53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Can you buy a president?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995172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-US" sz="3200" dirty="0">
                <a:hlinkClick r:id="rId3"/>
              </a:rPr>
              <a:t>http://www.history.com/topics/john-pierpont-morgan/videos/presidential-election-of-1896</a:t>
            </a:r>
            <a:r>
              <a:rPr lang="en-US" sz="3200" dirty="0"/>
              <a:t> </a:t>
            </a:r>
            <a:endParaRPr lang="en" sz="3200" dirty="0"/>
          </a:p>
          <a:p>
            <a:pPr>
              <a:buNone/>
            </a:pPr>
            <a:endParaRPr lang="en" sz="3200" dirty="0"/>
          </a:p>
          <a:p>
            <a:pPr>
              <a:buNone/>
            </a:pPr>
            <a:r>
              <a:rPr lang="en" sz="3200" dirty="0"/>
              <a:t>JP Morgan, JD Rockefeller and Andrew Carnegie united to donate huge amounts of money to William Mckinley</a:t>
            </a:r>
          </a:p>
          <a:p>
            <a:pPr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7732078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buy a Bank?</a:t>
            </a:r>
          </a:p>
        </p:txBody>
      </p:sp>
      <p:sp>
        <p:nvSpPr>
          <p:cNvPr id="4" name="Shape 169"/>
          <p:cNvSpPr txBox="1">
            <a:spLocks noGrp="1"/>
          </p:cNvSpPr>
          <p:nvPr>
            <p:ph type="body" idx="1"/>
          </p:nvPr>
        </p:nvSpPr>
        <p:spPr>
          <a:xfrm>
            <a:off x="0" y="1417837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dirty="0"/>
              <a:t>A congressional committee that Investigated a </a:t>
            </a:r>
          </a:p>
          <a:p>
            <a:pPr marL="0" indent="0">
              <a:buNone/>
            </a:pPr>
            <a:r>
              <a:rPr lang="en" sz="3200" dirty="0"/>
              <a:t>	“money-trust” </a:t>
            </a:r>
          </a:p>
          <a:p>
            <a:endParaRPr sz="3200" dirty="0"/>
          </a:p>
          <a:p>
            <a:r>
              <a:rPr lang="en" sz="3200" dirty="0"/>
              <a:t>The committee found that a small group of bankers dominated industry in: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Railroads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Utilities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Banking and finance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794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Their Eyes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Now after seeing the Titans of Industry making millions around</a:t>
            </a:r>
          </a:p>
          <a:p>
            <a:pPr marL="0" indent="0">
              <a:buNone/>
            </a:pPr>
            <a:r>
              <a:rPr lang="en-US" sz="2400" dirty="0"/>
              <a:t> you:</a:t>
            </a:r>
          </a:p>
          <a:p>
            <a:r>
              <a:rPr lang="en-US" sz="2400" dirty="0"/>
              <a:t>What do you see?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6" name="AutoShape 2" descr="Image result for images of industrial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images of industrial revolu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445" y="3086099"/>
            <a:ext cx="3837090" cy="2935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54" y="3086099"/>
            <a:ext cx="3843337" cy="28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0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Their Eyes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3" y="3377076"/>
            <a:ext cx="3328317" cy="23607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Now after seeing the Titans of Industry making millions around</a:t>
            </a:r>
          </a:p>
          <a:p>
            <a:pPr marL="0" indent="0">
              <a:buNone/>
            </a:pPr>
            <a:r>
              <a:rPr lang="en-US" sz="2400" dirty="0"/>
              <a:t> you:</a:t>
            </a:r>
          </a:p>
          <a:p>
            <a:r>
              <a:rPr lang="en-US" sz="2400" dirty="0"/>
              <a:t>What do you see?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03" y="3404609"/>
            <a:ext cx="4166517" cy="23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1" y="4267200"/>
            <a:ext cx="2971799" cy="238283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Gilded Age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676401" y="1143001"/>
            <a:ext cx="69341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1870’s-1900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a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written by Mark Twain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Charles Dudley Warner in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Gilded Age: A Tale of Today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(1873), satirizing what they believed to be an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of serious social problems disguised by a thin gold gilding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038601"/>
            <a:ext cx="3276600" cy="219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400" y="0"/>
            <a:ext cx="265747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3138" y="4191001"/>
            <a:ext cx="3344861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Working being taken advantage of</a:t>
            </a:r>
          </a:p>
          <a:p>
            <a:pPr lvl="1"/>
            <a:r>
              <a:rPr lang="en-US" sz="2400" dirty="0"/>
              <a:t>12-14 hour days</a:t>
            </a:r>
          </a:p>
          <a:p>
            <a:pPr lvl="1"/>
            <a:r>
              <a:rPr lang="en-US" sz="2400" dirty="0"/>
              <a:t>Child Labor</a:t>
            </a:r>
          </a:p>
          <a:p>
            <a:pPr lvl="1"/>
            <a:r>
              <a:rPr lang="en-US" sz="2400" dirty="0"/>
              <a:t>Low wages-$350 average/per year</a:t>
            </a:r>
          </a:p>
          <a:p>
            <a:pPr lvl="1"/>
            <a:r>
              <a:rPr lang="en-US" sz="2400" dirty="0"/>
              <a:t>No safety precautions</a:t>
            </a:r>
          </a:p>
          <a:p>
            <a:pPr lvl="1"/>
            <a:r>
              <a:rPr lang="en-US" sz="2400" dirty="0"/>
              <a:t>No way to start your own business in monopoly industries</a:t>
            </a:r>
          </a:p>
        </p:txBody>
      </p:sp>
    </p:spTree>
    <p:extLst>
      <p:ext uri="{BB962C8B-B14F-4D97-AF65-F5344CB8AC3E}">
        <p14:creationId xmlns:p14="http://schemas.microsoft.com/office/powerpoint/2010/main" val="5283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9600" y="20605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/>
              <a:t>Government to the Rescue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75260" y="1577341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400" dirty="0"/>
              <a:t>Investigation of a few large banks found they abused public interest to get total control of US finances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r>
              <a:rPr lang="en" sz="2400" b="1" dirty="0"/>
              <a:t>The Federal Reserve Act</a:t>
            </a:r>
            <a:r>
              <a:rPr lang="en" sz="2400" dirty="0"/>
              <a:t> - Set up a Federal centralized bank to regulate finances in the US</a:t>
            </a:r>
          </a:p>
          <a:p>
            <a:pPr marL="609585" indent="-304792">
              <a:buSzPct val="100000"/>
            </a:pPr>
            <a:r>
              <a:rPr lang="en" sz="2400" dirty="0"/>
              <a:t>With 12 regional banks to divide the workload</a:t>
            </a:r>
          </a:p>
          <a:p>
            <a:pPr marL="609585" indent="-304792">
              <a:buSzPct val="100000"/>
            </a:pPr>
            <a:r>
              <a:rPr lang="en" sz="2400" dirty="0"/>
              <a:t>All other banks had to become members of the Federal Reserve System</a:t>
            </a:r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1263914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to the Rescue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Sherman Antitrust Act- </a:t>
            </a:r>
            <a:r>
              <a:rPr lang="en-US" sz="2800" dirty="0"/>
              <a:t>Act wanted to restrain trusts or monopolies by declaring them illegal</a:t>
            </a:r>
          </a:p>
          <a:p>
            <a:pPr lvl="1"/>
            <a:r>
              <a:rPr lang="en-US" sz="2600" dirty="0"/>
              <a:t>Allowed the government to regulate interstate commerce</a:t>
            </a:r>
          </a:p>
          <a:p>
            <a:pPr lvl="1"/>
            <a:r>
              <a:rPr lang="en-US" sz="2600" dirty="0"/>
              <a:t>Tried to weak power</a:t>
            </a:r>
          </a:p>
          <a:p>
            <a:pPr lvl="1"/>
            <a:r>
              <a:rPr lang="en-US" sz="2600" dirty="0"/>
              <a:t>Removing these companies was hard because they would </a:t>
            </a:r>
          </a:p>
          <a:p>
            <a:pPr marL="457200" lvl="1" indent="0">
              <a:buNone/>
            </a:pPr>
            <a:r>
              <a:rPr lang="en-US" sz="2600" dirty="0"/>
              <a:t>   dissolve and reform as corporations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</a:p>
          <a:p>
            <a:r>
              <a:rPr lang="en" sz="2800" u="sng" dirty="0"/>
              <a:t>Clayton Antitrust Act </a:t>
            </a:r>
            <a:r>
              <a:rPr lang="en" sz="3000" dirty="0"/>
              <a:t>- </a:t>
            </a:r>
            <a:r>
              <a:rPr lang="en" sz="2800" dirty="0"/>
              <a:t>Added to Sherman Antiturst Act </a:t>
            </a:r>
          </a:p>
          <a:p>
            <a:pPr marL="0" indent="0">
              <a:buNone/>
            </a:pPr>
            <a:r>
              <a:rPr lang="en" sz="2800" dirty="0"/>
              <a:t>   no more price discrimination and  1 person cannot </a:t>
            </a:r>
          </a:p>
          <a:p>
            <a:pPr marL="0" indent="0">
              <a:buNone/>
            </a:pPr>
            <a:r>
              <a:rPr lang="en" sz="2800" dirty="0"/>
              <a:t>	be on the board of 2 competing companies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071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You have to make a rap, song, or poem on </a:t>
            </a:r>
            <a:r>
              <a:rPr lang="en-US" sz="2800" b="1" dirty="0"/>
              <a:t>1</a:t>
            </a:r>
            <a:r>
              <a:rPr lang="en-US" sz="2800" dirty="0"/>
              <a:t> of 2 options</a:t>
            </a:r>
          </a:p>
          <a:p>
            <a:pPr lvl="1"/>
            <a:r>
              <a:rPr lang="en-US" sz="2600"/>
              <a:t>No swearing 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Big Business/ Gilded Age OB’s- Original Ballers</a:t>
            </a:r>
          </a:p>
          <a:p>
            <a:pPr lvl="2"/>
            <a:r>
              <a:rPr lang="en-US" sz="2400" dirty="0"/>
              <a:t>Monopoly and trusts, </a:t>
            </a:r>
          </a:p>
          <a:p>
            <a:pPr lvl="2"/>
            <a:r>
              <a:rPr lang="en-US" sz="2400" dirty="0"/>
              <a:t>$ </a:t>
            </a:r>
          </a:p>
          <a:p>
            <a:pPr lvl="2"/>
            <a:r>
              <a:rPr lang="en-US" sz="2400" dirty="0"/>
              <a:t>Profits</a:t>
            </a:r>
          </a:p>
          <a:p>
            <a:pPr lvl="2"/>
            <a:r>
              <a:rPr lang="en-US" sz="2400" dirty="0"/>
              <a:t>expensive things</a:t>
            </a:r>
          </a:p>
          <a:p>
            <a:pPr lvl="2"/>
            <a:r>
              <a:rPr lang="en-US" sz="2400" dirty="0"/>
              <a:t>philanthropy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Political Corruption/Hustle</a:t>
            </a:r>
          </a:p>
          <a:p>
            <a:pPr lvl="2"/>
            <a:r>
              <a:rPr lang="en-US" sz="2400" dirty="0"/>
              <a:t>Daily Struggle </a:t>
            </a:r>
          </a:p>
          <a:p>
            <a:pPr lvl="2"/>
            <a:r>
              <a:rPr lang="en-US" sz="2400" dirty="0"/>
              <a:t>Long work hours</a:t>
            </a:r>
          </a:p>
          <a:p>
            <a:pPr lvl="2"/>
            <a:r>
              <a:rPr lang="en-US" sz="2400" dirty="0"/>
              <a:t>Child Labor</a:t>
            </a:r>
          </a:p>
          <a:p>
            <a:pPr lvl="2"/>
            <a:r>
              <a:rPr lang="en-US" sz="2400" dirty="0"/>
              <a:t>No safety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82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With all of this wealth being built there are many flaws and problems </a:t>
            </a:r>
          </a:p>
          <a:p>
            <a:endParaRPr lang="en-US" sz="2400" dirty="0"/>
          </a:p>
          <a:p>
            <a:r>
              <a:rPr lang="en-US" sz="2400" dirty="0"/>
              <a:t>Income inequality is at its highest point ever</a:t>
            </a:r>
          </a:p>
          <a:p>
            <a:pPr lvl="1"/>
            <a:r>
              <a:rPr lang="en-US" sz="2200" dirty="0"/>
              <a:t>Top 1% own 88% of wealth</a:t>
            </a:r>
          </a:p>
          <a:p>
            <a:r>
              <a:rPr lang="en-US" sz="2400" dirty="0"/>
              <a:t>Rich are getting richer </a:t>
            </a:r>
          </a:p>
          <a:p>
            <a:r>
              <a:rPr lang="en-US" sz="2400" dirty="0"/>
              <a:t>Poor are not gaining at all</a:t>
            </a:r>
          </a:p>
          <a:p>
            <a:r>
              <a:rPr lang="en-US" sz="2400" dirty="0"/>
              <a:t>Poor work conditions</a:t>
            </a:r>
          </a:p>
        </p:txBody>
      </p:sp>
    </p:spTree>
    <p:extLst>
      <p:ext uri="{BB962C8B-B14F-4D97-AF65-F5344CB8AC3E}">
        <p14:creationId xmlns:p14="http://schemas.microsoft.com/office/powerpoint/2010/main" val="413781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started Political Machines/ Political Boss Rule 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752601" y="1447801"/>
            <a:ext cx="3809999" cy="5257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governments were weak</a:t>
            </a:r>
          </a:p>
          <a:p>
            <a:pPr marL="514350" indent="-51435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cities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industry led to significant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Sewers/ Sanitation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transportation</a:t>
            </a:r>
          </a:p>
          <a:p>
            <a:pPr lv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enforcement</a:t>
            </a:r>
          </a:p>
          <a:p>
            <a:pPr marL="514350" indent="-51435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Political Machines stepped in to solve these problems</a:t>
            </a:r>
          </a:p>
          <a:p>
            <a:pPr lvl="2" indent="-101600">
              <a:spcBef>
                <a:spcPts val="400"/>
              </a:spcBef>
              <a:buClr>
                <a:schemeClr val="dk1"/>
              </a:buClr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5430" y="2540971"/>
            <a:ext cx="4777855" cy="337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/>
        <p:spPr>
          <a:xfrm>
            <a:off x="4495800" y="4572001"/>
            <a:ext cx="1374774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1" y="4114801"/>
            <a:ext cx="1231899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0"/>
            <a:ext cx="2171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1" y="609601"/>
            <a:ext cx="16763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533400"/>
            <a:ext cx="140017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1" y="990601"/>
            <a:ext cx="966787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-8280000">
            <a:off x="2562224" y="2486024"/>
            <a:ext cx="2857500" cy="561974"/>
          </a:xfrm>
          <a:prstGeom prst="flowChartMagneticDrum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 rot="-5640000">
            <a:off x="4021137" y="2298700"/>
            <a:ext cx="2209799" cy="533399"/>
          </a:xfrm>
          <a:prstGeom prst="flowChartMagneticDrum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304801"/>
            <a:ext cx="1981199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 rot="-2940000">
            <a:off x="5156200" y="2341563"/>
            <a:ext cx="2209800" cy="533399"/>
          </a:xfrm>
          <a:prstGeom prst="flowChartMagneticDrum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600000">
            <a:off x="7163594" y="1910557"/>
            <a:ext cx="1443037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7600" y="4419600"/>
            <a:ext cx="1720850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2819400"/>
            <a:ext cx="3379786" cy="301942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80000" flipH="1">
            <a:off x="5221288" y="3541712"/>
            <a:ext cx="1300161" cy="13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6764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Why is it a “machine?”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077200" y="3429000"/>
            <a:ext cx="2362200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jobs, food, &amp; money to poor/ immigrants in exchange for votes. Then you use your power to stay in charge and get rich!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905000" y="152401"/>
            <a:ext cx="87630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Graft: Making money from government projects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Patronage/Spoils System: Government jobs for supporters</a:t>
            </a:r>
          </a:p>
          <a:p>
            <a:pPr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Kickback: Money from city contractors for 					        contracts, also overcharging	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328987"/>
            <a:ext cx="4953000" cy="352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1" y="2362201"/>
            <a:ext cx="3430587" cy="426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324600" y="1257301"/>
            <a:ext cx="3562350" cy="54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machines make money ?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52600" y="1219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Trading Favors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Selling permits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Selling land 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Overcharging taxpayers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Protection/ payoffs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Bribery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Blackmail 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Gambling / 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prostitution/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Illegal activities</a:t>
            </a:r>
          </a:p>
          <a:p>
            <a:pPr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13970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>
              <a:spcBef>
                <a:spcPts val="640"/>
              </a:spcBef>
              <a:buClr>
                <a:schemeClr val="dk1"/>
              </a:buClr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4724401"/>
            <a:ext cx="2590800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810001"/>
            <a:ext cx="3314700" cy="25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Good,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981201" y="1143001"/>
            <a:ext cx="3962399" cy="5333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Brought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services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citizens</a:t>
            </a:r>
          </a:p>
          <a:p>
            <a:pPr marL="514350" indent="-51435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Gave “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to those who never had it before (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14350" indent="-51435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Acted as the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beginnings of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 system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(food, jobs).</a:t>
            </a:r>
          </a:p>
          <a:p>
            <a:pPr marL="0" indent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696200" y="3581401"/>
            <a:ext cx="1828800" cy="7619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048001"/>
            <a:ext cx="3048000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143001"/>
            <a:ext cx="4343400" cy="339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Bad,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981201" y="838201"/>
            <a:ext cx="3124199" cy="5486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had a </a:t>
            </a: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strangle-hold on the city</a:t>
            </a:r>
          </a:p>
          <a:p>
            <a:pPr marL="914400" lvl="1" indent="-52070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Corruption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widespread</a:t>
            </a:r>
          </a:p>
          <a:p>
            <a:pPr marL="914400" lvl="1" indent="-52070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Swindled money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people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Turned democracy into a business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Election fraud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979</Words>
  <Application>Microsoft Office PowerPoint</Application>
  <PresentationFormat>Widescreen</PresentationFormat>
  <Paragraphs>150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Corruption and Political Machines</vt:lpstr>
      <vt:lpstr>The Gilded Age</vt:lpstr>
      <vt:lpstr>Corruption</vt:lpstr>
      <vt:lpstr>What started Political Machines/ Political Boss Rule ?</vt:lpstr>
      <vt:lpstr>Why is it a “machine?”</vt:lpstr>
      <vt:lpstr>PowerPoint Presentation</vt:lpstr>
      <vt:lpstr>How did machines make money ?</vt:lpstr>
      <vt:lpstr>The Good,</vt:lpstr>
      <vt:lpstr>The Bad, </vt:lpstr>
      <vt:lpstr>and The UGLY!</vt:lpstr>
      <vt:lpstr>George Plunkitt – Tammany Hall</vt:lpstr>
      <vt:lpstr>Federal Corruption</vt:lpstr>
      <vt:lpstr>Spoils System &amp; Assassinations</vt:lpstr>
      <vt:lpstr>Can you buy a government?</vt:lpstr>
      <vt:lpstr>Presidential election of 1896</vt:lpstr>
      <vt:lpstr>Can you buy a president?</vt:lpstr>
      <vt:lpstr>Can you buy a Bank?</vt:lpstr>
      <vt:lpstr>Through Their Eyes</vt:lpstr>
      <vt:lpstr>Through Their Eyes</vt:lpstr>
      <vt:lpstr>Corruption</vt:lpstr>
      <vt:lpstr>Government to the Rescue</vt:lpstr>
      <vt:lpstr>Governing to the Rescue</vt:lpstr>
      <vt:lpstr>Writing Assignment</vt:lpstr>
    </vt:vector>
  </TitlesOfParts>
  <Company>Plymouth Joint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Corruption</dc:title>
  <dc:creator>Brad Smudde</dc:creator>
  <cp:lastModifiedBy>Brad Smudde</cp:lastModifiedBy>
  <cp:revision>12</cp:revision>
  <dcterms:created xsi:type="dcterms:W3CDTF">2015-10-06T14:42:11Z</dcterms:created>
  <dcterms:modified xsi:type="dcterms:W3CDTF">2020-11-05T20:58:04Z</dcterms:modified>
</cp:coreProperties>
</file>