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654-29DF-4466-8498-8023D7094ECA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C98BEB-D9A9-4DD8-A150-6A0BC298E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654-29DF-4466-8498-8023D7094ECA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8BEB-D9A9-4DD8-A150-6A0BC298E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5C98BEB-D9A9-4DD8-A150-6A0BC298E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654-29DF-4466-8498-8023D7094ECA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654-29DF-4466-8498-8023D7094ECA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5C98BEB-D9A9-4DD8-A150-6A0BC298E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654-29DF-4466-8498-8023D7094ECA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C98BEB-D9A9-4DD8-A150-6A0BC298E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6A2654-29DF-4466-8498-8023D7094ECA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8BEB-D9A9-4DD8-A150-6A0BC298E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654-29DF-4466-8498-8023D7094ECA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5C98BEB-D9A9-4DD8-A150-6A0BC298E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654-29DF-4466-8498-8023D7094ECA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5C98BEB-D9A9-4DD8-A150-6A0BC298E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654-29DF-4466-8498-8023D7094ECA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C98BEB-D9A9-4DD8-A150-6A0BC298E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C98BEB-D9A9-4DD8-A150-6A0BC298E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2654-29DF-4466-8498-8023D7094ECA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5C98BEB-D9A9-4DD8-A150-6A0BC298E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6A2654-29DF-4466-8498-8023D7094ECA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6A2654-29DF-4466-8498-8023D7094ECA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C98BEB-D9A9-4DD8-A150-6A0BC298E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It’s the 1920’s </a:t>
            </a:r>
            <a:br>
              <a:rPr lang="en-US" dirty="0" smtClean="0"/>
            </a:br>
            <a:r>
              <a:rPr lang="en-US" dirty="0" smtClean="0"/>
              <a:t>Hear us consumers Roar!</a:t>
            </a:r>
            <a:endParaRPr lang="en-US" dirty="0"/>
          </a:p>
        </p:txBody>
      </p:sp>
      <p:sp>
        <p:nvSpPr>
          <p:cNvPr id="4" name="AutoShape 2" descr="data:image/jpeg;base64,/9j/4AAQSkZJRgABAQAAAQABAAD/2wCEAAkGBxQREhUUEhQVFRQVFxUYGBgUFBcUFBUYFRQXFhUVFBUYHCggGBolHBQUITEhJSkrLi4uFx8zODMsNygtLisBCgoKDg0OGxAQGywkHyQsLCwsLCwsLCwsLCwsLCwsLCwsLCwsLCwsLCwsLCwsLCwsLCwsLCwsLCwsLCwsLCwsLP/AABEIAKgBLAMBEQACEQEDEQH/xAAcAAACAwEBAQEAAAAAAAAAAAAFBgMEBwIBAAj/xAA3EAABAwIEBAUDAgUFAQEAAAABAAIDBBEFEiExBkFRYRMicYGRMqGxQsEHI1LR8BRicuHxFRb/xAAaAQACAwEBAAAAAAAAAAAAAAADBAECBQAG/8QAMREAAgIBBAEEAgIABAcBAAAAAAECEQMEEiExQQUTIlEyYRRxI0KhsRUkM1LB4fEG/9oADAMBAAIRAxEAPwBOrpNEpICA6y/LdVTOlG0OPCFb4jMjtwlckdr4OwzcWNTI9LJeXY0/khLx6jdFIXN2O6bwz4F9jiD6ac3TW5NUL5o+R1wPh1+ItIFm5LXedtdhbmVSOJ3x0Lwxtu0FOKeFYqamjADfHJaCWiwdYOubHrpfuFTVSWLGr7H8eP3HQFZhOeOxGtlhfydk7Rs6S8S4AVVh0kIGYaa6203XrNBr8epjV/JDu9SNk4Rq89FAcxccmUk6nM0lpv30WJ6lujNo8/qFtytBtkgWVHNfByaO73XTW4vFlSvgJa6wucrgOepGllSEZKXJWUeSKis+OPfMfM4H9JI+kjlY/hO5IxjBQTumyjVOjykYbvafpNreovfT0Lfsi4k5Q5B3RC5uQ6tsqTi0TuI6qHxmlpFwdCmNHkeLKplseRRkmKlfw54JufpG3lcfwF6R62CVs0P5UWgti3E0dNREsZrlsLgjM8jRrBuTzJ5AFZzye9Pgz8uQwKd8kZMjZPO9xLiW7lxJJOltyflPRk49FcOecHwVzxJVN2kAPZjL/duil5p/Yy9RkfkGSVDnvD5XF5uLlxzEi+2vuh39g27fJoNe3I97BsHadxday6NCuE0S4Hg/i1PhxSse0Dz5SbgPBsCNr+/JJ5M/FR7A5NZHbSTs0ThHh0yPk8Vwe2NwaLAA+UA2dbe3Tsk/fyuTT6E5amcrQw4jjzoqjI1gLMouNnE3IJYTvtshyyOLF1NxdCnjE8Yc57NGnXa1idwe97paTi5NoDNq7QAoMSzPNtlmauNyNH05brDtPIHJXBJ45UH1OGiaUWC2oT3IyJxcXQs8R1AtZCyO3R6D/wDP437u6gIGG1xqlz2byxXZAM5PladOyv8AGuRLUaqKVIGVsbnSea6Zg0o8GJmz0rbImRXcANVN8WeZ1GeWSTbYww0AY27t0u230L1XLNA4epQYGkc0JqmNYlcTMK0rSZYHvZdULIu4TN4UgI90KatA5Rp2jRKaTMAQlmMYpHtfhwe3VV3UFyJUKMtO1r7JvBOxJrcqNa4HhgjgvBNnccpfcENaQNW6jS101JSpbX5IjBQ4Yt8XV75JhJ9TGuygDpzc3457rG1GdaibhfXQaKyYn7lceV5B/wD9eMHK3Mb82nL90zovQJ5P8TM6/Xk2oYnOF9WHsA8CRrmOzOzcnkPH4unv+HR0snPGKZcOTGuG6DHDGC/6YzBhJa54cGHUNGUCw76b9gktZn3tJr+xXPN5Gr7SDUrbbLK1GBR5iLpliFUx8h4kjimEyZFTEqyOBhkle2NjRdznkNaB3JVoYnOaSBz4R+f8f/iVUPxAVNM60URcyGMtOWRp0JkbuS7ftpzW5DTQjDayiQ6R8bYnUMAbTwwXG5zSPHcAmw97pRxxQ4VsajpZS7JGR4jILSVcgB/oDY/uwAqFkfhUGWkgiSHha5zSve9w1u57nO9bk3U7pPsKsUEqo6xXh3xAMz3uy7ZnFxb/AMbokcriUemh9CtinCRLSMt+4NvyiLUNMHLSp9Gd47gUtM67mODeROo9LpqGWM+heWOUewQ4ohU0GhqBU08cg+trRFJ/yYLNJ/5NAPrfotPBPdBfoewz3Qr6Fx+ITUVU98LiwkfIcNdDzuCksyqbE88U5NGhcDcViJ7n08mcPsZYZGFrs51MjXi4cTz62Q4wT5B49PKY4YriUbmhzw7O4ZgeYuTrf1GyFmcfxZXUOEFsfYqT4iRd31tOj2n8rNfddP8A3M3cRxUTSPEpzmad2fqb2sgZFKT5NX0vNCGSpOrJqGtyuF0nmx1yj0mq0+6O5BXEMTa1l7o+nyNKjMh6bLPIUKuUyuzH2RpOz1mj0cMENqI4g5huPhUlTXIbJp1NUw1QYgzZwsUllwy7izJz6KcP2T1mFRzC7bXXYtRKHDMHV4JNNAqDBPAu4i/dPe9vRjvC49lDE3PcRpZqPioBkNT4WitTM9P2CVnL5Mdwr4Ixqd9zZaVkBODBM7bgoTmFjCwdV0ronWKtD5Ap8DVwxX52W5hAywplYSGunlDmkJVje7dEReJiYpQ7kTZMafsSbqQWoa5/hFoccjt230OltQnmnKNWUcnF2L+I1Tmv0Lmjs51vcIeLFCGSO5Wv6GdPrpe4lPqz7C3FzjfkV6JSs9Q+jTuAKgMLgWjXXNbzemuwSOtXxTM/XRtJoYK+texxyHIDbUgWPc35LFf5GcoqrO6ercxoFVJHd58jmjK0jkDra/fS91GbFHJxHgBNc2gnG3pqOo2Wc9HKL4OjOgZxZxLDh0JlmcM1j4cdwHyuAuGtH7p/Bpn5RMpcn5x4u4nqK3L/AKmZzwHOeIxYRsvfYAcgbC99Fp48MYcpcg4OTDf8NsCEr/HkbcMNm3/q5n2QdTOvih3SY7+TNbggHRJUaATpacKyQNssmAK1FbIpqcLqJsGVEAUF0wHjOGsmjdG8Xa4WUxe12is47lTMDxKiMMr43/UwkfGx91qRaasy3adEuBYw+klD2gPabB7D9Mjeh6HoeR9wSQm4O0XjNxdoL8ZYhTTPjdSlxBZ52vaQ5hvcNvsSLnUXCvkyb2Rklu5A2B4s+kmbKyxtuDqHDmCEK2uiLkvxdGhf/oP9UPEvqeXS3IDkEtNO7Zm5N275dlRtWQ7TW+hHZKZIqQIt0zDC7xGHym3/AIUvKbu/I/oMUc09kghWMErfEj0ePqb17hc6kj02lyz001ptTyn+Mv8AwwTPWBzdTqFSOOnwbUEsTKsVWERwYzDLH7LTaoFDcWFU0fOkBUJMtaJYK1zNiqzxRl2hTNpMWTsIQ4zfRwuhPC49MxtR6XBc2WjPG8agfC7fNGDqNPjg+S1BxAYxlbsFHzKwg2vj0I2KU2V1xsVp4Z7lQr06CXDeI2dlcqZo+UHxzC3EGGiRmYboePJtYPKvIn8O1roanI7QFNZluhuQBccmiCoyEHkVny4YxGVAvi2m8WIkbq+KVSF83DsA8O4hpkduNFoxZVu0E6jCnzm0bbndA1eaGKG6ToriwTyyqBTw2F0c7mOFi0gEdwFu6PKsuJTXTR7HDbxrd9I1Dhqga1jpXO0/U2/TUaWuk9ZJt01wZ+qk3LakM1XG2eM6WNtARYg22IWfJWhBXFi3NgoOhG1jzF7deu5VY/RMmuxQ4yq5aBuaCWSMvvYMcQL+ibx4b5RWk020Y9X4jNPKZJ5Hyv8A6nuLj2AvsOyZSSBVxwVWuubnr/3ZSdVI3PgOk8OjhHNzQ8+r/MfysvK902amFbYIbIUMIX4HqUVkW1YqRS7LjkD5yoLA2oCgkyH+KdB4dQyUbSNsfVn9wR8J7TSuO36EdRGpX9iORrZMgCR2liO3/oUlVye1QGhHP8rmRC+mWcIrDG4DkTshZI2imaCkrNBwyjuMx5pJiCQQENhlOzvzySsnzQ3p3LFJZV47/ooGsMR03boR17FdTPeZNPi1mnqXTVp/X7RNDhjJ3eILjNqWnkeyrlyuEbX/AMPN5NZnx/8AL5Hyun9oDcUYZ4Y8mhRNHn3/AJAsWpzbqsi4eyEHxHa91bU7v8iNh5ckYXZ5U1MbJDd3l9V0YTlHoXl6rOKps6Zj8F7DX2UPTZati0/VsteQpDXMcPKPshLC7psQy+o5JLsuQ0biwuVNyjIBJSyxtnVK1uXzbo6W7k9PosEfZiUGETR67qsbjIx9dptmV0XMKwRrrEbhGk7BLC0MppS1tjqEtJUDyQpCdj+EWcJGjUG6LjycbfAo+A5TyeJADzAQZrgInaPqWXxIy07jRDXDKT5QoTw+FP7rQg7SAXRoOAYpHHDe4zE69QBtYLG9TwZtRlSS4XRsaOWKOG9yTb5PazwZTnABcbeYfV72Q9NqtXpFtjJpfT6NrTwTjcZWickRAPMo3ylmxLT17jqtfQep5dRm9rMlTXD65/8AZXJj3Kki5Q8ZWGRzfMBYOB5ciVrfxeeRGWnLEvGDRcnzaeUgaON9gfRLalQwxvyDemv8TMP4m42yoLA0+cA+XXy30NymNNOMo8AHjlG1IzhzrlEAnxK44/ROBtDYmDbK1o+AAsl8tmmnSQchsVzRKZbhCgkteIpsrRy+QWXHUUJrLkSDKupY36nAe6Io30UckuxA/idEJaXO2x8N4dp0N2n8/ZE072z58gc9SjaMnKeFDp52UkI5uoJOoX5XA9CFDVoiStUaTguIZmhg7fBWdnlsVmcou6LuMvIaBzSOJ7uTZ0eO3TKlfT+I9jh+pjSfXb9kZz2ob0+qnhwyxX+LaX9DPh4Z4YB0I2PMLJlPJDJuiBlGGeFS7+wVjrQ5p67LR08Eluj0/wDT9CccrU6l2v8AX9iJHhD5HONyGA8lpPNFItl1cpcJ8FCrpLGw1KJCfFiqn5ZYoMMI1Kpky3wimTLY4YDTZmFZ2abjMjGlJMZ4WgREdkpJ3KzWx4PghBrcQc17h0K1IR+KNzBNRxpIlwWQuflvuunHyL69xcdwWqKl9O4EbKkabPN5NTJMvR8TZhZytLFaKfym+GdMr2yaFLuDiUckyfC25bt5FckWgyCIGOcjk5DaOaBfFEQY4O6pvBJdAJR5KFPVEDQo0m49Axv4HpA/xJHa5dG+pFyVg+pZaqJv+iYVzkf3QZdhviEDqbfKTxZfkl9m9mybU2VcV4TZSyXNSXk/otqAeZ12XoM2oyY41vFVqo6iNLHVeQVjOHgsIjBta2bb4SWLM99ydiMszhJGSYlK4yHMSTbKb8rHb/Oq9HiSUeBbUSbyNsphEAE1JHmexu93NFutyAolwmSuzdosMY5gM8hv0abNb6BZ0ZV0h2WO+2USMjrRTuIHY/4UXdx0B20/yDeFYjMCM5Dh15oMqYxBvyMkM10MKVsQq8rTbdSiGKtZPUPP12G+gJsO6NBr6F5qT8lWmpIiSZi5/rsPhXlkl9UUhij23ZV4nwuJ0EnhXBLToDofUKkMj3Ky08S28GNOC0BRHrSpIOSoJPFxw+cGx2ja/fcfBWNrnc9ovt+YXxEl5QofFGtp2sathGOns1l/0sH7lAzT5SRnPJucn9tsrNu9/lOgV4QVcg/clfB7MPNl3B0IRtyjwgU7f9lXFnthjyt3OytGPJTdwDMCwwSvu5dqMzhHgvig5yoZqvCGNb5QEpp9S3L5B8+m2q0c4XTZGOPqjZGpyKaeHgkweQyEjkhzx0rPUvGo4UAMewoeMUzhy1GmBxSqIuYNUPinDXbdU5lSlC4mPPWOeOmPdVCJI79knDjkzpKxbDACWpqNNAHZYihIN2lW2WQmFaOsIIul543ENCRfxEaBw5JSaGX0UsViE0V+y7DLbIBMX8LpXPJs0kN3NtB6lOZMkY/kwTV9GhcIPa1johqSb3G2wBXnvU+ZKS6PQekZ4xg8fnsZoosnqsn3G3a8D2XJuYr8TYb5vFbc6WNjt3Wzo9T7nxn2a/pkoRx7JUgVheIvLJGyfS0fUeRPJaDxJNUJeq6bHKS2dmXcTOaal5aLDT0vbUhbunTWNWedyJqTTBSMUDPCNL4tXC3/AHAn21QszqDL4lc0atxDRyuyBrsjCRmd/T3HJK4ZRXYxnhKXTOhw2xjvKC+9rPOZz/0kkOB0Nwd9NU3aaM+UZqQxUWG+HkGcuuPNfXKel+YS2SrH8KmlyFKJtiRySz7Gl0VJI8zzfYXUoiVgetoTI3MXuBuR4bdAW23JFi7W3MaJvE4iWeM+0LtXhJYx7opTG8ahuuRx1JBYSSG6gA3ujScfIvjhkZbwdskkdpmgO5229kjl238TQxKTXyMhxqm8KeWP+l7vi9x9itCDuKYnNVJoolWKni447a29+oXHDdwTV+V0Z3Drj33WdrMaveUbqQ4RU9ysqeS+EWnN0SV836W+iiMbm2K3So5Yzwmd05VI5KivE7KC9ypFWyH9kEVOagEuHl/QTy/6KJkywx8eQmHTSyvdXAMie+J5A0N7KXGM1yer0/p2KME0HI6l1rvKTliin8RLVqDlsgEDIBF7I2KLFsWkfuJH3DzbH1Rc8dsTfzQrHRFi9PeQ3CUjJimHFFxF/F8PDXnSxvcJvDk8M8fNbWyXCcQJ8h9F0407R0WcYpR65gjYmUmqK8bi3ujq0CssCsHPQqXJNclkw1SyiWKwSGZJDUZKj2GAQs/nHQ7NG59eiReTe6gVlJLsrS1nijw425I+jdAf7q0cag90uWBlNvhFxtYKFoebZ+TOo6HogPE9U9vj7DYcksMty7DDOPaZ7L5XtdzaRf4OyA/Rs11Gq+zSjr8fcrLEBfVsDm6Ru6bnsUvLbp57X2h9ah5IquhJ4/YKZrQHX10bfmd9PZbvpknmdtA/5UsHXJmlZNneSt+KpUISk5NyfkgUkDr/AAtgzVRd/S2/zoP3SurlUUhnSRubf0bN4IeLEJJMekjqnw630myKpsC4osinDepKq2WR9SnUqpJUz+Y+qscTupA7VSmVaKcuHDopcmyFFENRGGBCYaKMZ/iJT5arOP1tv7t0P7J/TO4UIalVOxVTAufLjj0Gy44YuENXutuC0pLWuogprlGlGTK2/QX/AGH3KwccbmRkdRK9NFzKfitqArnkjqzmNuQUSfgsDpmGeQQt20LvToolNYobmWx4/cltHiiw8NjDbclg5Mzc7N7DFQXAGxujZGLm11p6Zykgz1LjwhfllzDXZaWLFS3MjT4abnLsnfVDKBdGxxXY3ij8rL2DVQDkHU8oenDdAP1ETXm/ZZ6kjFk5QbQI4po9M4R1wzA1OOuRSc2xDgmE74Yn0HYSJY9rlRTLtbkUnRyNPn8OMd2tzH0bqSp3J9WwDVHbKgHytGc9XNa1o72AUSxPtuv6ILuEVguWi2n6g23s0ch3S+TTb2ueAsK8ktZCSbu0HVxV/hiVR7OcG30dzBtMzORmfbyt6H+o90ok80tq68snaof2JNVVvmc58hufx2C1YY4wW2J1FNtVYphLgs4DXw7xg6licx1yw/TbcE/ss7VenRzT9yPfkY0+o9v4voTeJMZ/1EpdrYbA99yVqaTTrDCgknvdroApksfLjjQf4VWBlPO7QkdX4HtH5NcpJQQlojjQRjcpBtEdU7RcQV6ZccijNo9WK+QtTnRQWOKh4CklRAeIzaKrC9GOce1GeYDk1p+5/wCk9p1UTL1ErkK6YAHy44+XHDJwOR4xv0v8JD1BPYqBz8D1TSmQnpcD41/ss/FjrsXnLcy299h6K8i0QXiFWI2kldCLkysmdcFNLnF53cUr6i6jtGdGvkaHnDG3KxsOLfKzWnNRRnPGWLXuQdAvQ6XF4M6Oa8lsTqXFHzSNY3Qc1qzglDkcnr2lSQZqrtIHZLY+jX0c90bO6WqcNRfRUyc8GmskYx+QRbxFINmOPslv40fLMPUavCpsNwTOljs7ey7M6Rl5JQyR4FSrOR5YduSLBbo7kBeiU4bolzC6kxm3JQ2Iyg4OjvGIL+YK8JUCmvJUheZLMAt16G3M9lZPnnkGy9SVTWyBkdrC7pHnoN/ZUzSe2/JaHDsYxKx4a86gagdTyWflutq7fY42vHZRq5PFaSRuj6asfCByjwKOJRAA23T9rsXXYGlgtbqixlYdSO6w5WX6BGjEiHMheLt+6OOnK44+XHDr/DSWz5B/xP5CT1a4Q1pXya1RyJNM0AtBIrFWfVp8t97LrKtFWgxJovcEH/cFyIaB89aHSENBPcDT09VxAbgfZo62UklSoepCIXcXm0KgrOXBjXEsuaof2sPga/e60cSqKMqbuTKE8WX3RAcZWRLix8uODuBX8pbuSR3SuZXaYrmfI/UUeRncpJoFFHUslghNFxdr3mV4aNgfujx+CsG2O/C1CIWAn1WFrcjyypGtpIKEbZzj2L3uAdEXTYKQHU5tzpCLjxzNK2dPBx5E1Pk54IwweIXu2Givq8raoYgnkkkPUmHQydLrK96UWb2OGTHHgkp+HmMHlsqSyTmUnmlLhlyKgYBawVWmL+1EpxFpOZvNaOXHviYeKbjLgV+MqQ6PaNt1TRTr4M1NLm2y2voH0FSHgdQjZIUxbVx+Qcp3Z25eaDYo+gXiMgh/lt/V9Tuv+0dkxBWA22y9h1DG6EjNq8i+utm7D5N/YKNtycn4J8BOhkawW5WsPT+6VnjfYTHNR7K8FUMxCqotB1JT6BGNR2PqnIO0LzjUgDWgtsTsmIItDngpYxU3Y1vN2p7DkE1ALhhy2BkQZPlxx8uOGTgKqyVQadntLfcaj8FA1MbgGwOpmx0TlmGmmFYpFZMhk4kUlTx1MHDUXUnMikhDToAPQLiDwvXHFWd+igtYt41IGtJOwBPwrxVsBkkYvUy53ud/U4n5K00qVGe2dSAjQjb91YoueUQOFlBc8XHDFwszXXlYoGbgVz9jtHOkWqKIo4rWWFgoxx3MiTJeEsPzvzO2QtZL/KgV/IZcarRGMrVm48Fyse997aQj1NaZZRG3mf8A1bGLDSF5FvFaHyho3KYbKK7LUYFNB3t90pki5TNbRY/8RAmnxJzTfMV0sKZ6+M4NUwzBxU5o6oL0v0Anp8UuSGXjA32U/wANvyJzx4YurBuBVszXZdwmskopWZGr9L2vdAaZP5rPMFlOW3JaM6cJJfsGy4Fs5m60k90RV5JeT14MQsPqO56dgl2mTdlPEqdsrbndXwz2umS/tAttU2FmZrrykFrWjXINi93few90zOG+VVx/uQo32dYbXPA833USik+Ck4rwFYZQXAhBnHgtglUgpV0AezMVbDQ9nxqUbEXiGovdreR5J6DTYrhjzyLsjyTcphKhtKjhSSfLjj5ccS0k7o3te36mkOHtqoaTVMlOuTbeHcTbPGyRuzht0PMH0KyckNkmjSxz3KxiiIKqEK1e2Rv0SWB6tBPyjQjFlod8orQxVW7H5vQlt/yi+39DG/F5IZ4alp80gae9ySu2fZzljfXJfoS8C8j83o3KPyhT2roUlV8HVTIAEMqZt/EHF8rPCafNJv2bz+dvlN6eFvcJ5peDPAnBcsVM4eQdtLFS2UjGkRk3Hcaey4t0cxMuVBzdBXB35bOHLQoeX9i+UbKepuEhkXgEiFsfivsrqscLBNjDDOIGaLLleSVkRXIqY3iznE66p/BgSDxRNwPREvdK/wBAm5NdItN+ENopc8lzsEpPJ8qOxxuVi/xhKBYA80SCs3tFS5YrOqQOaKoNjs9RGHbODO522ndW2pdiGf1NdQJo4dFRvkxcmec5W2PGBYYbB/IrH1WdW4nrtRlUlSD08IASEZNiGTTbosoPqvDOv0laenycUzzuaDjIvGmZM24smXTA19AKqw8sJB2Q3B9loz8MW62lax9+qaxZLVM6V9FgMaW6IrcQdklHEbXCTnLmgkVY0Uc2eEg72QFKmPRn8RLpcNDppA7YXKfU20qFfIpV0OR5HofTMAbfdPwdoag7VldWLHy449tpdccfNK44auB8YdBK6M6xuPwdswSuqgmr8h8E6ZrNHPmAsdCs/ofTsv5bixFwpsnro4ZSuH0Oc30V1OSL777SOJKQ7uJce65ybIc30iGQH0AVQYD4mxhtPGXOPoOZPIBXxwcnQLLPajHcQrXTSOkfu4+wHIBakYqKpCDduyKEb9grIpJkagserjiaDS6lFJBTDWjMe4uoyRtAZPom8ZzXZW7Hl0Sjiu2dJKrGvCKfw2ZnbrNz5HJ0hXtgzFq0udoUbDjSXJdKirT0BIzOTkWkg8I2rHHhylyx/dDlKgaVsLyENYSUtHvkYg1EyjimvMk2Vp0BWhhgkrGXnbXHCOKOh7Kkp2I5MrZeFIguYHeTtgVNxRyCvAONyOGRzTYbO5JX1PTQXyR6XDknLmQ3YhUta0klZWHG2zUhKO3kFsInYQnP+nI83qoqWRnWHQvh1BJHRW/kc8AZ6NqNxDTJGTCx3TcMikhKS8MWeIsEda7UaNJkXXYtRRuGmt+itJKrZyW58F2JxYDm0QoxjIlxlFk3D2KfzHMJVM+KkpINFtLk84hqf9OS8fqFv7I2lW4hJuVIz6WQuJJ1JWolQ2lSo4XEny44sU7QWu7WP3sVJSTpkDm2Nuigugnw/IPGAPMWQc6uJfH+RplDUuitzb0/ss9qx6LobcOrmvAIN1ToMnYSE4AVkyKIpphZSdQt8QYyyBhLjryHM+imMW2DnNRRj3EOLPqZLuOg2HIf9rQxQ2oQnJyYKRShZgZpdSgcnzRXKgIfLji+6PSw/UAVcDfPJ0xxABG40Udoh8ug3gcIkOYrN1MnHhC+R1wFcWrLDKEphx27ZWKB1FT5jmKPOVcEt+Aq7kAuUqjYyn8Rmw1pDRdD3ORRcALi7GsjcjTqUxhxWR+ToTMDoDI/MdUzklSpFss6W1DMKW2iTchNkjqWyHKziSOl0VkuDqBeGYp4ALQ21tPdRlw+47s3ZaxdI6FS+oeAXW12XbI4o8IVlq8k3tQ40eHljRZZM8ylI1I4U8fPYRpYjz2Qsq43Irj/AO1i5xDVupHh4+m9j7p/Rr3Y0uzP1umae6IdwjF2VDdwj24umZ36ZxUYS0PzgKmpcnDgNpmoTtgniWkY5mmhCBpJyUqNPPCGSNoz2kqvDmHqtucN0DPcfiXeL60yZANrKmkhtTOw92LsrdRbmAnQ6ZwVxJJDAXGwUlZSSPWCwd6fuuOfNHMg0B6/tooJX0S4fJlkYe4+6pkVxZeLpo1qgaHxj0WYzQSIC18RuwkfhVLUSHH5QLWBXUc5MoV3Ek9rCw9kSKRRtini9S83c9xJ7pjGrYvk6FslOCx4uODFNEDHbnZWQtN1IGTxZSqsPF2iJcWJ/HOh6C3xspsptXRZZLmO2+6iToG40X8OrPBJbyIu09OyUyw3qwc47lZaa4vddCpJA3wFonZWpaStg0+QvgsGc5iryaaoaT4CGN4i2GM662V4QKSf0ZfXyPmfmPNOQqKCRqKG3AaTJGgZZWLTduwhHHrdAooTzMvsqTmkXUW+jkQd0L3giwsn4s4b1L4xr+UpotZfxkO6nBXKEdkLmuBBIIK2G1JCW+hww/H3taGvaT3Gqzs+gX5Ifwa59MZaCqD2pRQpODGHOpWAeJYhKC1yLpG8btBNVkjPHwAKHDJYfNG67RyT088J8PsypaaUlaGvBsaDxlfuqcxFeVwzjiCh8RhyHVWhGKluRPuTiuDLqqhc15B3BWlGaoYjkTRxI7PZu7h+FeEaOXx5KEzbOI6Iodco9hjzuttdcRJ7UWWyBp9Lj/PhWBtNkL3g3tzUF0qPCwhpBFiLH5/wLjr5tEYNrH/NCofJdGscMzh0YI2ICyZppmnDlBaoiuh2EoGzUylMq0UJ6JXTKNCrxYAwBvMn7BN6dW7Fs7pULKbFj5ccEsHf5rfKsgGZcWc4yyz/AG26KGTh6B6gMfLjiamcQbgXtuokrVFZU+z2eW5uPVQo0qIjGlQ4YPCCy/ULPn+QhP8AIvQw53ho25oVERXIy+WGP2V4xDt0jPMcrnTy2F8qbxxVExpK2SwU1raKmTgE52NNLGS0cklkzRREYORYbYIHuTnwgm2MezrzHZpRoaZPmbI9z6Kk1JMTcA/KY9vGuAblNmhuaJGrx+9wZ6OSTXIjcS4HlOdo9VtaTVb1TMbUYVGVoiwktItbVE1E59tjWBQXCCUzxAQToCl4Xk6GM7SjyCeK4S5mdt/ZN6SSUtrMvLdgTC+J2sGR57apnLonJ7kPaXLsjUi3Tyh7szCiY4cVIR1EoznaK0mL1kJc+zXRk2s7Q6Iqx45cLhl1g+Fsjwq9cJXloblsBbqUZYtpT21AXcdonU01u1x3CPBhYVJUCiVYKdxPIIt1upIas+qJMzieq46KpUfQ6uCgiXRYll/qGwA9bbfspKpfRVcfsoCDt/Dyv1MR5aj05hJaqH+Yc00vBoDgkRxELo7rjmitLDzVolGZhxXIXTnoNAtPAqiZ2Z3MCowM7Yy/x+11NENktDLleCuRWcbRbxQ5rP66AqWDxccA+VljbdVDJ2jhcSEMElY2T+b9BBB/ZcCyptcF/EsF8pfECW911A4ZfsK4KJBEAWO0ty5dUllxtSbA5I3K0MmGQZAXFB2kxVFXFXulGVuquo0rZWTKFHw+4au0XPPGKJ+UghHTMj3+6VyZ5ZOESsajyywcUjaLXVY4PLJeS+iM47E3qUZRa6RTs+HFkY2b91fY32dz9BaixoPYHAbpHNOcZUO4cSlG2UsP4tMYAcLhBy+nKXKCrWquRkoq1lU255pRYHhYtmzKaBQo208jncj9kaWR5Y7Udo5xjdiPxtjpkeAw6NN/UhbGg0qhH5eQ08iyy/QyYPU+PAA7os/NB48toXi/sSeIMO/mWaNVr6fN8eRmeaDXAwcGYNIBmftyCrlmnK0dhwrJLe+ib+INM7JE1vN9tO4RNMuW2F1NKjh8f/zKUNNjI85umpGiOmpPgTknYh11Y+Z5e83P4HQK6VBkqK6kk+XHHy449C447lddSyEqOQoJD3CflqYiP1XHwgZ1cGFwOpo2BkN1nbTSTJRSLtpayGqhAB9FK4KS5RlvE1IM/v8AstHA/iZOp+M7Fdjd0Yq2WKJt7djY++37/Csik+CoRYqoUlnnLgAdMugCkrGKRCSoLHi44khiLjopSKykl2OWJNkhpYwXXc+3LqFWLti21WEOGcOLmNzufqORI58kObpjGPEpBqpwOQC0chsdswugSV8stPDGuC3G1kTdbX5rOyZn0LKCXYJxTFgBpoqQxym+Ssp+EKFdirnmzVo48MYrk5Q8yIIYXHcklEtHNrwWYsKfI6xuAoeRLolP6DUWCsYNUFzky1ErT4flF7IMse52HjOlRWlpfD31CK+DP3FqkqCzWM27ckPJjjk4ZzQxUlaJ25H7rKyYZYJWgbsTuJuHzGS4at/C19LqlNfsNiyVwyfhaptohauF8l06YSrsM8WVluuvoqaafFF8eLfOhwoqQMaAAmzaiklSI6uJgIdIAQ25FxsbbqNzXCB5opq2ZVxji7p3kX8rTZvdaGOG1fszk90rFyaHKAet/tuiMupWcxxF2w52XEuSRJVi1gNgPnqVzKw+yuoLnTXWK448K448XHDXwhSF0kB55nn2G6DlfDL4/wA0a/CLLPs06JpHrjkqInRXClKyGzOuJqPzPtu0XHtom8ToQzx3JiG4taW320JsmmLR5Pqafzno77a3H3Uo6atEU48zvVcyY9HDjfVQWOVxxI2I31C4q5Ib+BMKdUTtAFms1JVMktsQVbpBjjypaXsiZqWki/WyphvlsnJH6D+C0waxo6NHyUKUrY9jjUUg+xtxYqUyZREPjGZ1O4Wvldt69Eu9OnO0Z2bG9woulfL9WgRlGMegdKJbpaW+jRdVkyjbYx0VE2MXO6E25BIQ5tkpJJ8oUPgNJo9NOXblV3loqINqKJwdpcj1U2iHBHZL5tAEO67M9RbIZ8Omh81tEVF+uyekxAO2NnBdkgpqmS1YxUdW2ZuR+6yMuOWGVxAtULeJ4S6mkzM1YT8J/FqI5o0+y6nfDGXAPOA5Tix7W2a2jhxuY0RtTA+D+JYr00ltwL/CJia3KwGpV43RitZYvLuTR91omZDhV9g1781u3+FQHSoKQubbQak2/urC0k75K1XHmueQ3/AaFDCQdcFFVDHbGjTXnqpKtnBUFi1hdC6eVkbd3H4HMqJOlZKTfCNI4Ros1Y+w8kDQxttsx1d9rJacviguKPzv6NEFPol3EdUj0UyjaS5EghsrpUUbEbiCEf6iTTQs/KumCkrMiq/rd2JHwU4hJKjmBt3AddvXkrI5ukd1J16ZgLjvsfuCuZEVwQKCx3CQCCVyIl1wE5CCR1/AVhddD1wfiraKjnl8pkccjBzJO3sgZE3NLwWg1TfkW8Ja6eoOfePMST1JVptJcF8eNmlYJFdgJ/y2iUkaGPkLObZQmFaAHE1AJY9Re2q6TdcCuaCa5FeDAmnVyHuYp7UWW6Lw4/KBquf7JUFEhq45HO8uysmkc78FUeLHfMFRuyig32DJJKgu0OiKowrkPjwtovRYm9osWG6C8Nvhizm1wxmo6MxO2uEljyqXItG4sYmNbIyxATcZDHEkI3EvD7o3F8fwOaLGXhgeuGD6GvPo4KmTHuIaGfD8RbM3I+1+6y8mCWOVxAuLug3hNKGCw2WpC65PR4Y7YJBhoVgpSxk/yn+imPZWa+LMNnGbxGtGpedPe/7LST4MjqSBjQVway1Tv81hsBb3PNWByXBPiNrZWfS3W/U8z+VLK4+7ZWggvfrb9lVF5SohOgXFzhQSOPBkIijkntmeRlYB/nVAyu3QSHCs0jgvCTDCM/1uJc//AJO1QJO2Hxx2xGwBVCHi4k8eVJAqcQxNjbJI7e2g5k2XLsrLhWYTMSXG+9zf5TyEjkGyk4s1Wtrcyfvr+bqzKRZVVS58uOLbZefMKwNxCuGPvLE158gJcfZAzXtdEY0r5GDhmz56hzQQ0kb7mw/CC01CKY3j5k2P+BH+UPdDkMQ6L5VUXKday4KsUmrQlYg+RlwNUJKmKUogwV7Y9ZNCjJOS4OeRPwWTxNGwXbr6aqNkmUbS8l2PFG1DQSLeqj2qD4pRcSQMHIBRdFXH9kbnDmFbcKOPJ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8208"/>
            <a:ext cx="272696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34" y="3824287"/>
            <a:ext cx="21050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33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4724400" cy="6248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dirty="0" smtClean="0"/>
              <a:t>- new products flooding the market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dirty="0"/>
              <a:t>	</a:t>
            </a:r>
            <a:r>
              <a:rPr lang="en-US" sz="3000" dirty="0" smtClean="0"/>
              <a:t>lead to more print and radio advertising.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500" dirty="0" smtClean="0">
                <a:latin typeface="Arial Black" pitchFamily="34" charset="0"/>
              </a:rPr>
              <a:t>A superficial prosperity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buying on credit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Overconsumption of goods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Lead to financial problems for individuals and families</a:t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348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800"/>
            <a:ext cx="35258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029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altLang="en-US"/>
              <a:t> With more money to spend people invested on the stock market.</a:t>
            </a:r>
            <a:endParaRPr lang="en-US" altLang="en-US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57200" y="914400"/>
            <a:ext cx="8305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dirty="0"/>
              <a:t>Mass production: cars, radios, refrigerators.</a:t>
            </a:r>
          </a:p>
          <a:p>
            <a:pPr>
              <a:lnSpc>
                <a:spcPct val="90000"/>
              </a:lnSpc>
              <a:defRPr/>
            </a:pPr>
            <a:r>
              <a:rPr lang="en-GB" dirty="0"/>
              <a:t>People could buy on credit. There is massive consumer spending.</a:t>
            </a:r>
            <a:endParaRPr lang="en-GB" sz="2000" dirty="0"/>
          </a:p>
          <a:p>
            <a:pPr>
              <a:lnSpc>
                <a:spcPct val="90000"/>
              </a:lnSpc>
              <a:defRPr/>
            </a:pPr>
            <a:endParaRPr lang="en-GB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GB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Confidence that Prosperity was here to stay!!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133600" y="3810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The Soaring Stock Market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33400" y="3657600"/>
            <a:ext cx="86106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n-US" dirty="0"/>
              <a:t> American industry booms, price of shares move up</a:t>
            </a:r>
          </a:p>
          <a:p>
            <a:pPr>
              <a:buFontTx/>
              <a:buChar char="•"/>
              <a:defRPr/>
            </a:pPr>
            <a:r>
              <a:rPr lang="en-US" dirty="0"/>
              <a:t> Investors sell their shares at higher prices and make huge profits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Get Rich, </a:t>
            </a:r>
            <a:r>
              <a:rPr lang="en-US" u="sng" dirty="0">
                <a:solidFill>
                  <a:srgbClr val="C00000"/>
                </a:solidFill>
              </a:rPr>
              <a:t>Quick!!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n-US" dirty="0"/>
              <a:t> More people invest, pushing prices higher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Let’s get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RICH!!!!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19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utoUpdateAnimBg="0"/>
      <p:bldP spid="55303" grpId="0" autoUpdateAnimBg="0"/>
      <p:bldP spid="55304" grpId="0" autoUpdateAnimBg="0"/>
      <p:bldP spid="5530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308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Consumer Culture’s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22521"/>
            <a:ext cx="6172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 you think the U.S. </a:t>
            </a:r>
            <a:r>
              <a:rPr lang="en-US" sz="2400" smtClean="0"/>
              <a:t>is a consumer </a:t>
            </a:r>
            <a:r>
              <a:rPr lang="en-US" sz="2400" dirty="0" smtClean="0"/>
              <a:t>culture today?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kinds of items are representative on a consumer culture for 2014?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How do they differ from the 1920’s?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are they similar to the 1920’s?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9500" y="103785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03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638800" y="685800"/>
            <a:ext cx="3505200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/>
              <a:t>Rising middle class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/>
              <a:t>More leisure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/>
              <a:t>Many consumer products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/>
              <a:t> Increased autos &amp; travels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/>
              <a:t>Gangsters and bootleggers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/>
              <a:t>Mass media &amp; popular culture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/>
              <a:t> “loose” society “vs. 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  “moral” society” </a:t>
            </a:r>
            <a:endParaRPr lang="en-US" altLang="en-US"/>
          </a:p>
        </p:txBody>
      </p:sp>
      <p:pic>
        <p:nvPicPr>
          <p:cNvPr id="8195" name="Picture 2" descr="http://my.ilstu.edu/~lmerri/uhigh/1920%27s/flapper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5467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676400" y="58674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600"/>
              <a:t>1920’s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487680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/>
              <a:t>“</a:t>
            </a:r>
            <a:r>
              <a:rPr lang="en-US" altLang="en-US" sz="4800"/>
              <a:t>ROARING”</a:t>
            </a:r>
          </a:p>
        </p:txBody>
      </p:sp>
    </p:spTree>
    <p:extLst>
      <p:ext uri="{BB962C8B-B14F-4D97-AF65-F5344CB8AC3E}">
        <p14:creationId xmlns="" xmlns:p14="http://schemas.microsoft.com/office/powerpoint/2010/main" val="257097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6243" y="303213"/>
            <a:ext cx="38862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1" dirty="0"/>
              <a:t>The New Middle Class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/>
              <a:t>Americans are influenced by new advertising and marketing techniques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/>
              <a:t>Americans buy appliances, cosmetics, commercially processed foods, mass produced autos, new fashions.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/>
              <a:t>Consumption =dominant cultural ideal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/>
              <a:t>Installment Buying Plan.  “Buy Now - Pay Later.”</a:t>
            </a:r>
          </a:p>
        </p:txBody>
      </p:sp>
      <p:pic>
        <p:nvPicPr>
          <p:cNvPr id="26631" name="Picture 7" descr="woman ad f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00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72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76200" y="152400"/>
            <a:ext cx="4191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Radio- 1st </a:t>
            </a:r>
            <a:r>
              <a:rPr lang="en-US" altLang="en-US" b="1"/>
              <a:t>commercial station broadcasts in 1920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/>
              <a:t>Radio stations feature news, sports events, variety entertainment and live musical broadcasts.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/>
              <a:t>New leisure time initiates the building of playgrounds, parks, swimming pools, golf courses, tennis courts, and ball fields</a:t>
            </a:r>
            <a:r>
              <a:rPr lang="en-US" altLang="en-US" sz="2800" b="1"/>
              <a:t>.</a:t>
            </a:r>
          </a:p>
        </p:txBody>
      </p:sp>
      <p:pic>
        <p:nvPicPr>
          <p:cNvPr id="10243" name="Picture 5" descr="1920s-rad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57200"/>
            <a:ext cx="46386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50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7"/>
          <p:cNvSpPr txBox="1">
            <a:spLocks noChangeArrowheads="1"/>
          </p:cNvSpPr>
          <p:nvPr/>
        </p:nvSpPr>
        <p:spPr bwMode="auto">
          <a:xfrm>
            <a:off x="381000" y="838200"/>
            <a:ext cx="2895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Henry Ford </a:t>
            </a:r>
            <a:r>
              <a:rPr lang="en-US" altLang="en-US"/>
              <a:t>established the assembly line to manufacture inexpensive automobiles for the general public. </a:t>
            </a:r>
          </a:p>
        </p:txBody>
      </p:sp>
      <p:pic>
        <p:nvPicPr>
          <p:cNvPr id="12291" name="Picture 1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3657600"/>
            <a:ext cx="3190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31"/>
          <p:cNvSpPr txBox="1">
            <a:spLocks noChangeArrowheads="1"/>
          </p:cNvSpPr>
          <p:nvPr/>
        </p:nvSpPr>
        <p:spPr bwMode="auto">
          <a:xfrm>
            <a:off x="533400" y="381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Model T</a:t>
            </a:r>
          </a:p>
        </p:txBody>
      </p:sp>
      <p:sp>
        <p:nvSpPr>
          <p:cNvPr id="38917" name="Text Box 1032"/>
          <p:cNvSpPr txBox="1">
            <a:spLocks noChangeArrowheads="1"/>
          </p:cNvSpPr>
          <p:nvPr/>
        </p:nvSpPr>
        <p:spPr bwMode="auto">
          <a:xfrm>
            <a:off x="3609975" y="762000"/>
            <a:ext cx="5410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Three  impacts of the automobile.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1. Mobility beyond their backyards 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2.New industries included road building, gas stations and auto mechanic garages.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3.Rural areas less isolated</a:t>
            </a:r>
          </a:p>
        </p:txBody>
      </p:sp>
    </p:spTree>
    <p:extLst>
      <p:ext uri="{BB962C8B-B14F-4D97-AF65-F5344CB8AC3E}">
        <p14:creationId xmlns="" xmlns:p14="http://schemas.microsoft.com/office/powerpoint/2010/main" val="20949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9144000" cy="4114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mtClean="0">
                <a:latin typeface="Arial Black" pitchFamily="34" charset="0"/>
              </a:rPr>
              <a:t>The impact of the automobile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altLang="en-US" sz="2800" smtClean="0"/>
              <a:t>- In 1927 Ford introduced the new Model A’s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altLang="en-US" sz="2800" smtClean="0"/>
              <a:t>- Route 66 – the major road between Chicago and Los Angeles.  Lots of towns popped up along the route to offer places to stop.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altLang="en-US" sz="2800" smtClean="0"/>
              <a:t>- Houses started to be built with garages and driveways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altLang="en-US" sz="2800" smtClean="0"/>
              <a:t>- It allowed people to vacation in faraway places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1910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756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FontTx/>
              <a:buChar char="-"/>
            </a:pPr>
            <a:r>
              <a:rPr lang="en-US" altLang="en-US" sz="2800"/>
              <a:t>created urban sprawl – cities spread in all 	directions as people moved further from their jobs.</a:t>
            </a:r>
          </a:p>
          <a:p>
            <a:endParaRPr lang="en-US" altLang="en-US" sz="2800"/>
          </a:p>
          <a:p>
            <a:r>
              <a:rPr lang="en-US" altLang="en-US" sz="2800"/>
              <a:t>- end of 1920’s – U.S. citizens owned 80% of all the automobiles in the world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90144"/>
            <a:ext cx="37338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18" y="2499369"/>
            <a:ext cx="3448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51" y="4800600"/>
            <a:ext cx="2247900" cy="156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75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763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latin typeface="Arial Black" pitchFamily="34" charset="0"/>
              </a:rPr>
              <a:t>Young airplane industry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/>
              <a:t>	- Began as a mail carrying service for the U.S. Post Office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/>
              <a:t>	- Late 1920’s saw the first passenger flights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</a:t>
            </a:r>
            <a:endParaRPr lang="en-US" altLang="en-US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172200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313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763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latin typeface="Arial Black" pitchFamily="34" charset="0"/>
              </a:rPr>
              <a:t>Electrical conveniences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	</a:t>
            </a:r>
            <a:r>
              <a:rPr lang="en-US" altLang="en-US" sz="2800" smtClean="0"/>
              <a:t>- Gasoline and electricity powered much of the economic boom of the 1920’s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/>
              <a:t>	- Electricity could be distributed further to the suburbs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/>
              <a:t>	- By the end of the 1920’s, well to do families had electric irons, refrigerators, cooking ranges, and toasters.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6289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34083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7" y="4495800"/>
            <a:ext cx="28305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676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542</TotalTime>
  <Words>393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It’s the 1920’s  Hear us consumers Roar!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UWSP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the 1920’s  Hear me Roar!</dc:title>
  <dc:creator>Smudde, Bradley A</dc:creator>
  <cp:lastModifiedBy>Stevens Point Area Public School District</cp:lastModifiedBy>
  <cp:revision>32</cp:revision>
  <dcterms:created xsi:type="dcterms:W3CDTF">2014-02-25T01:02:48Z</dcterms:created>
  <dcterms:modified xsi:type="dcterms:W3CDTF">2014-02-27T16:23:51Z</dcterms:modified>
</cp:coreProperties>
</file>