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4" r:id="rId6"/>
    <p:sldId id="265" r:id="rId7"/>
    <p:sldId id="267" r:id="rId8"/>
    <p:sldId id="268" r:id="rId9"/>
    <p:sldId id="266" r:id="rId10"/>
    <p:sldId id="260" r:id="rId11"/>
    <p:sldId id="261" r:id="rId12"/>
    <p:sldId id="262" r:id="rId13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9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6592097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86186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85463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052453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008892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810091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342492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69276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0"/>
            <a:ext cx="9144000" cy="35183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10" name="Shape 10"/>
          <p:cNvCxnSpPr/>
          <p:nvPr/>
        </p:nvCxnSpPr>
        <p:spPr>
          <a:xfrm>
            <a:off x="0" y="3496604"/>
            <a:ext cx="9144000" cy="0"/>
          </a:xfrm>
          <a:prstGeom prst="straightConnector1">
            <a:avLst/>
          </a:prstGeom>
          <a:noFill/>
          <a:ln w="57150" cap="flat" cmpd="sng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685800" y="1867781"/>
            <a:ext cx="7772400" cy="1648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7200"/>
            </a:lvl1pPr>
            <a:lvl2pPr>
              <a:spcBef>
                <a:spcPts val="0"/>
              </a:spcBef>
              <a:buSzPct val="100000"/>
              <a:defRPr sz="7200"/>
            </a:lvl2pPr>
            <a:lvl3pPr>
              <a:spcBef>
                <a:spcPts val="0"/>
              </a:spcBef>
              <a:buSzPct val="100000"/>
              <a:defRPr sz="7200"/>
            </a:lvl3pPr>
            <a:lvl4pPr>
              <a:spcBef>
                <a:spcPts val="0"/>
              </a:spcBef>
              <a:buSzPct val="100000"/>
              <a:defRPr sz="7200"/>
            </a:lvl4pPr>
            <a:lvl5pPr>
              <a:spcBef>
                <a:spcPts val="0"/>
              </a:spcBef>
              <a:buSzPct val="100000"/>
              <a:defRPr sz="7200"/>
            </a:lvl5pPr>
            <a:lvl6pPr>
              <a:spcBef>
                <a:spcPts val="0"/>
              </a:spcBef>
              <a:buSzPct val="100000"/>
              <a:defRPr sz="7200"/>
            </a:lvl6pPr>
            <a:lvl7pPr>
              <a:spcBef>
                <a:spcPts val="0"/>
              </a:spcBef>
              <a:buSzPct val="100000"/>
              <a:defRPr sz="7200"/>
            </a:lvl7pPr>
            <a:lvl8pPr>
              <a:spcBef>
                <a:spcPts val="0"/>
              </a:spcBef>
              <a:buSzPct val="100000"/>
              <a:defRPr sz="7200"/>
            </a:lvl8pPr>
            <a:lvl9pPr>
              <a:spcBef>
                <a:spcPts val="0"/>
              </a:spcBef>
              <a:buSzPct val="100000"/>
              <a:defRPr sz="72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685800" y="3627026"/>
            <a:ext cx="7772400" cy="774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16" name="Shape 16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w="57150" cap="flat" cmpd="sng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22" name="Shape 22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w="57150" cap="flat" cmpd="sng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29" name="Shape 29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w="57150" cap="flat" cmpd="sng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sz="1800">
                <a:solidFill>
                  <a:schemeClr val="dk2"/>
                </a:solidFill>
              </a:defRPr>
            </a:lvl1pPr>
          </a:lstStyle>
          <a:p>
            <a:endParaRPr/>
          </a:p>
        </p:txBody>
      </p:sp>
      <p:sp>
        <p:nvSpPr>
          <p:cNvPr id="34" name="Shape 34"/>
          <p:cNvSpPr/>
          <p:nvPr/>
        </p:nvSpPr>
        <p:spPr>
          <a:xfrm>
            <a:off x="4274" y="0"/>
            <a:ext cx="9144000" cy="4406399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35" name="Shape 35"/>
          <p:cNvCxnSpPr/>
          <p:nvPr/>
        </p:nvCxnSpPr>
        <p:spPr>
          <a:xfrm>
            <a:off x="0" y="4384371"/>
            <a:ext cx="9144000" cy="0"/>
          </a:xfrm>
          <a:prstGeom prst="straightConnector1">
            <a:avLst/>
          </a:prstGeom>
          <a:noFill/>
          <a:ln w="57150" cap="flat" cmpd="sng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bg>
      <p:bgPr>
        <a:solidFill>
          <a:schemeClr val="dk2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dk2"/>
                </a:solidFill>
              </a:rPr>
              <a:t>‹#›</a:t>
            </a:fld>
            <a:endParaRPr lang="en" sz="13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ithsonianmag.com/science-nature/why-power-corrupts-37165345/?no-ist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ctrTitle"/>
          </p:nvPr>
        </p:nvSpPr>
        <p:spPr>
          <a:xfrm>
            <a:off x="685800" y="1867781"/>
            <a:ext cx="7772400" cy="1648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Power</a:t>
            </a:r>
          </a:p>
        </p:txBody>
      </p:sp>
      <p:sp>
        <p:nvSpPr>
          <p:cNvPr id="41" name="Shape 41"/>
          <p:cNvSpPr txBox="1">
            <a:spLocks noGrp="1"/>
          </p:cNvSpPr>
          <p:nvPr>
            <p:ph type="subTitle" idx="1"/>
          </p:nvPr>
        </p:nvSpPr>
        <p:spPr>
          <a:xfrm>
            <a:off x="685800" y="3627026"/>
            <a:ext cx="7772400" cy="774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dirty="0"/>
              <a:t>Social </a:t>
            </a:r>
            <a:r>
              <a:rPr lang="en" dirty="0" smtClean="0"/>
              <a:t>Power</a:t>
            </a:r>
            <a:endParaRPr lang="en" dirty="0"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71500" lvl="0" indent="-34290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2400" dirty="0"/>
              <a:t>Influence money</a:t>
            </a:r>
          </a:p>
          <a:p>
            <a:pPr marL="571500" lvl="0" indent="-34290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2400" dirty="0"/>
              <a:t>Influence decisions</a:t>
            </a:r>
          </a:p>
          <a:p>
            <a:pPr marL="571500" lvl="0" indent="-34290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2400" dirty="0"/>
              <a:t>Create social change</a:t>
            </a:r>
          </a:p>
          <a:p>
            <a:pPr marL="571500" lvl="0" indent="-34290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2400" dirty="0"/>
              <a:t>Trend setters </a:t>
            </a:r>
          </a:p>
          <a:p>
            <a:pPr rtl="0">
              <a:spcBef>
                <a:spcPts val="0"/>
              </a:spcBef>
              <a:buNone/>
            </a:pPr>
            <a:r>
              <a:rPr lang="en" sz="2400" dirty="0"/>
              <a:t>			</a:t>
            </a:r>
          </a:p>
          <a:p>
            <a:pPr marL="914400" indent="457200" rtl="0">
              <a:spcBef>
                <a:spcPts val="0"/>
              </a:spcBef>
              <a:buNone/>
            </a:pPr>
            <a:r>
              <a:rPr lang="en" sz="2400" dirty="0"/>
              <a:t>Discussion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endParaRPr lang="en" sz="2200" dirty="0" smtClean="0"/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2200" dirty="0" smtClean="0"/>
              <a:t>Do </a:t>
            </a:r>
            <a:r>
              <a:rPr lang="en" sz="2200" dirty="0"/>
              <a:t>the </a:t>
            </a:r>
            <a:r>
              <a:rPr lang="en" sz="2200" dirty="0" smtClean="0"/>
              <a:t>Kardashians have </a:t>
            </a:r>
            <a:r>
              <a:rPr lang="en" sz="2200" dirty="0"/>
              <a:t>power</a:t>
            </a:r>
            <a:r>
              <a:rPr lang="en" sz="2200" dirty="0" smtClean="0"/>
              <a:t>?</a:t>
            </a:r>
          </a:p>
          <a:p>
            <a:pPr rtl="0">
              <a:spcBef>
                <a:spcPts val="0"/>
              </a:spcBef>
              <a:buNone/>
            </a:pPr>
            <a:endParaRPr lang="en" sz="2200" dirty="0"/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2200" dirty="0"/>
              <a:t>Is there power in social media?</a:t>
            </a:r>
          </a:p>
          <a:p>
            <a:pPr lvl="0" rtl="0">
              <a:spcBef>
                <a:spcPts val="0"/>
              </a:spcBef>
              <a:buNone/>
            </a:pPr>
            <a:endParaRPr sz="2200" dirty="0"/>
          </a:p>
        </p:txBody>
      </p:sp>
      <p:pic>
        <p:nvPicPr>
          <p:cNvPr id="68" name="Shape 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85837" y="2881934"/>
            <a:ext cx="2257425" cy="202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63491" y="1264313"/>
            <a:ext cx="1012640" cy="1480849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dirty="0" smtClean="0"/>
              <a:t>Organizational Power</a:t>
            </a:r>
            <a:endParaRPr lang="en" dirty="0"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367150" y="1063378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71500" lvl="0" indent="-34290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endParaRPr lang="en" sz="2400" dirty="0" smtClean="0"/>
          </a:p>
          <a:p>
            <a:pPr marL="571500" lvl="0" indent="-34290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2400" dirty="0" smtClean="0"/>
              <a:t>Make Laws</a:t>
            </a:r>
          </a:p>
          <a:p>
            <a:pPr marL="571500" lvl="0" indent="-34290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2400" dirty="0" smtClean="0"/>
              <a:t>Govern people</a:t>
            </a:r>
          </a:p>
          <a:p>
            <a:pPr marL="571500" lvl="0" indent="-34290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2400" dirty="0" smtClean="0"/>
              <a:t>Run businesses</a:t>
            </a:r>
            <a:endParaRPr lang="en" sz="2400" dirty="0"/>
          </a:p>
          <a:p>
            <a:pPr marL="571500" lvl="0" indent="-34290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2400" dirty="0" smtClean="0"/>
              <a:t>Creates </a:t>
            </a:r>
            <a:r>
              <a:rPr lang="en" sz="2400" dirty="0"/>
              <a:t>a </a:t>
            </a:r>
            <a:r>
              <a:rPr lang="en" sz="2400" dirty="0" smtClean="0"/>
              <a:t>hierarchy or chain of command</a:t>
            </a:r>
          </a:p>
          <a:p>
            <a:pPr marL="228600" lvl="1"/>
            <a:r>
              <a:rPr lang="en" sz="1800" dirty="0"/>
              <a:t>	</a:t>
            </a:r>
            <a:r>
              <a:rPr lang="en" sz="1800" dirty="0" smtClean="0"/>
              <a:t>-Local-State-Federal-World</a:t>
            </a:r>
          </a:p>
          <a:p>
            <a:pPr>
              <a:spcBef>
                <a:spcPts val="0"/>
              </a:spcBef>
              <a:buNone/>
            </a:pPr>
            <a:endParaRPr lang="en-US" sz="1800" dirty="0"/>
          </a:p>
          <a:p>
            <a:pPr>
              <a:spcBef>
                <a:spcPts val="0"/>
              </a:spcBef>
              <a:buNone/>
            </a:pPr>
            <a:r>
              <a:rPr lang="en-US" sz="1800" dirty="0" smtClean="0"/>
              <a:t>Discussion Question</a:t>
            </a:r>
          </a:p>
          <a:p>
            <a:pPr>
              <a:spcBef>
                <a:spcPts val="0"/>
              </a:spcBef>
              <a:buNone/>
            </a:pPr>
            <a:endParaRPr lang="en-US" sz="1800" dirty="0"/>
          </a:p>
          <a:p>
            <a:pPr>
              <a:spcBef>
                <a:spcPts val="0"/>
              </a:spcBef>
              <a:buNone/>
            </a:pPr>
            <a:r>
              <a:rPr lang="en-US" sz="1800" dirty="0" smtClean="0"/>
              <a:t>Is there a flaw with Power?</a:t>
            </a:r>
            <a:endParaRPr dirty="0"/>
          </a:p>
        </p:txBody>
      </p:sp>
      <p:pic>
        <p:nvPicPr>
          <p:cNvPr id="75" name="Shape 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64261" y="3118338"/>
            <a:ext cx="2438508" cy="16707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Why Power Corrupts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800" u="sng">
                <a:solidFill>
                  <a:schemeClr val="hlink"/>
                </a:solidFill>
                <a:hlinkClick r:id="rId3"/>
              </a:rPr>
              <a:t>http://www.smithsonianmag.com/science-nature/why-power-corrupts-37165345/?no-ist</a:t>
            </a:r>
            <a:r>
              <a:rPr lang="en" sz="1800"/>
              <a:t> </a:t>
            </a:r>
          </a:p>
        </p:txBody>
      </p:sp>
      <p:pic>
        <p:nvPicPr>
          <p:cNvPr id="82" name="Shape 8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05175" y="1803424"/>
            <a:ext cx="5424375" cy="3227525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Shape 83"/>
          <p:cNvSpPr/>
          <p:nvPr/>
        </p:nvSpPr>
        <p:spPr>
          <a:xfrm>
            <a:off x="7720875" y="3927850"/>
            <a:ext cx="1148099" cy="1103100"/>
          </a:xfrm>
          <a:prstGeom prst="octagon">
            <a:avLst>
              <a:gd name="adj" fmla="val 29289"/>
            </a:avLst>
          </a:prstGeom>
          <a:solidFill>
            <a:srgbClr val="FF0000"/>
          </a:solidFill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355900" y="160953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dirty="0" smtClean="0"/>
              <a:t>Money</a:t>
            </a:r>
            <a:r>
              <a:rPr lang="en" dirty="0"/>
              <a:t> </a:t>
            </a:r>
            <a:r>
              <a:rPr lang="en" dirty="0" smtClean="0"/>
              <a:t>and Power</a:t>
            </a:r>
            <a:endParaRPr lang="en" dirty="0"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 dirty="0" smtClean="0"/>
              <a:t>I </a:t>
            </a:r>
            <a:r>
              <a:rPr lang="en" dirty="0"/>
              <a:t>want you to write </a:t>
            </a:r>
            <a:r>
              <a:rPr lang="en" dirty="0" smtClean="0"/>
              <a:t>down which </a:t>
            </a:r>
            <a:r>
              <a:rPr lang="en" dirty="0"/>
              <a:t>of these </a:t>
            </a:r>
            <a:r>
              <a:rPr lang="en" dirty="0" smtClean="0"/>
              <a:t>is more valuable and why?</a:t>
            </a:r>
            <a:endParaRPr lang="en" dirty="0"/>
          </a:p>
          <a:p>
            <a:pPr marL="914400" lvl="1" indent="-228600" rtl="0">
              <a:spcBef>
                <a:spcPts val="0"/>
              </a:spcBef>
            </a:pPr>
            <a:endParaRPr lang="en" dirty="0" smtClean="0"/>
          </a:p>
          <a:p>
            <a:pPr marL="914400" lvl="1" indent="-228600" rtl="0">
              <a:spcBef>
                <a:spcPts val="0"/>
              </a:spcBef>
            </a:pPr>
            <a:endParaRPr lang="en" sz="3600" smtClean="0"/>
          </a:p>
          <a:p>
            <a:pPr marL="914400" lvl="1" indent="-228600" algn="ctr" rtl="0">
              <a:spcBef>
                <a:spcPts val="0"/>
              </a:spcBef>
            </a:pPr>
            <a:r>
              <a:rPr lang="en" sz="3600" smtClean="0"/>
              <a:t>Money </a:t>
            </a:r>
            <a:r>
              <a:rPr lang="en" sz="3600" dirty="0" smtClean="0"/>
              <a:t>or Power</a:t>
            </a:r>
          </a:p>
          <a:p>
            <a:pPr marL="1371600" lvl="2" indent="-228600">
              <a:spcBef>
                <a:spcPts val="0"/>
              </a:spcBef>
            </a:pPr>
            <a:endParaRPr lang="en" dirty="0" smtClean="0"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 dirty="0" smtClean="0"/>
              <a:t>What can money do?</a:t>
            </a:r>
            <a:endParaRPr lang="en" dirty="0"/>
          </a:p>
          <a:p>
            <a:pPr marL="457200" lvl="0" indent="-228600" rtl="0">
              <a:spcBef>
                <a:spcPts val="0"/>
              </a:spcBef>
            </a:pPr>
            <a:endParaRPr lang="en" dirty="0" smtClean="0"/>
          </a:p>
          <a:p>
            <a:pPr marL="457200" lvl="0" indent="-228600" rtl="0">
              <a:spcBef>
                <a:spcPts val="0"/>
              </a:spcBef>
            </a:pPr>
            <a:r>
              <a:rPr lang="en" dirty="0" smtClean="0"/>
              <a:t>What </a:t>
            </a:r>
            <a:r>
              <a:rPr lang="en" dirty="0"/>
              <a:t>can power do</a:t>
            </a:r>
            <a:r>
              <a:rPr lang="en" dirty="0" smtClean="0"/>
              <a:t>?</a:t>
            </a:r>
          </a:p>
          <a:p>
            <a:pPr marL="457200" indent="-228600"/>
            <a:endParaRPr lang="en" dirty="0" smtClean="0"/>
          </a:p>
          <a:p>
            <a:pPr marL="457200" indent="-228600"/>
            <a:r>
              <a:rPr lang="en" dirty="0" smtClean="0"/>
              <a:t>Can </a:t>
            </a:r>
            <a:r>
              <a:rPr lang="en" dirty="0"/>
              <a:t>money buy power?</a:t>
            </a:r>
          </a:p>
          <a:p>
            <a:pPr marL="457200" lvl="0" indent="-228600" rtl="0">
              <a:spcBef>
                <a:spcPts val="0"/>
              </a:spcBef>
            </a:pPr>
            <a:endParaRPr lang="en" dirty="0"/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Is power </a:t>
            </a:r>
            <a:r>
              <a:rPr lang="en" dirty="0" smtClean="0"/>
              <a:t>more valuable</a:t>
            </a:r>
            <a:r>
              <a:rPr lang="en" dirty="0"/>
              <a:t>?</a:t>
            </a:r>
            <a:r>
              <a:rPr lang="en" b="1" dirty="0"/>
              <a:t> </a:t>
            </a:r>
            <a:r>
              <a:rPr lang="en" b="1" dirty="0" smtClean="0"/>
              <a:t>Why or Why not</a:t>
            </a:r>
            <a:r>
              <a:rPr lang="en" dirty="0" smtClean="0"/>
              <a:t>?</a:t>
            </a:r>
            <a:endParaRPr lang="en" dirty="0"/>
          </a:p>
        </p:txBody>
      </p:sp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dirty="0" smtClean="0"/>
              <a:t>Money</a:t>
            </a:r>
            <a:r>
              <a:rPr lang="en" dirty="0"/>
              <a:t> </a:t>
            </a:r>
            <a:r>
              <a:rPr lang="en" dirty="0" smtClean="0"/>
              <a:t>and Power</a:t>
            </a:r>
            <a:endParaRPr lang="en" dirty="0"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Power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0" y="1155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2300" b="1" dirty="0"/>
              <a:t>Who</a:t>
            </a:r>
            <a:r>
              <a:rPr lang="en" sz="2300" dirty="0"/>
              <a:t> has Power? </a:t>
            </a:r>
            <a:endParaRPr lang="en-US" sz="2300" dirty="0" smtClean="0"/>
          </a:p>
          <a:p>
            <a:pPr lvl="0" rtl="0">
              <a:spcBef>
                <a:spcPts val="0"/>
              </a:spcBef>
              <a:buNone/>
            </a:pPr>
            <a:r>
              <a:rPr lang="en-US" sz="2300" b="1" dirty="0"/>
              <a:t> </a:t>
            </a:r>
            <a:r>
              <a:rPr lang="en-US" sz="2300" b="1" dirty="0" smtClean="0"/>
              <a:t>  </a:t>
            </a:r>
            <a:endParaRPr lang="en" sz="2300" b="1" dirty="0" smtClean="0"/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2300" b="1" dirty="0" smtClean="0"/>
              <a:t>Why</a:t>
            </a:r>
            <a:r>
              <a:rPr lang="en" sz="2300" dirty="0" smtClean="0"/>
              <a:t> </a:t>
            </a:r>
            <a:r>
              <a:rPr lang="en" sz="2300" dirty="0"/>
              <a:t>do </a:t>
            </a:r>
            <a:r>
              <a:rPr lang="en" sz="2300" dirty="0" smtClean="0"/>
              <a:t>people have </a:t>
            </a:r>
            <a:r>
              <a:rPr lang="en" sz="2300" dirty="0"/>
              <a:t>Power</a:t>
            </a:r>
            <a:r>
              <a:rPr lang="en" sz="2300" dirty="0" smtClean="0"/>
              <a:t>?</a:t>
            </a:r>
            <a:endParaRPr lang="en" sz="2300" dirty="0"/>
          </a:p>
          <a:p>
            <a:pPr lvl="0" rtl="0">
              <a:spcBef>
                <a:spcPts val="0"/>
              </a:spcBef>
              <a:buNone/>
            </a:pPr>
            <a:endParaRPr sz="2300" dirty="0"/>
          </a:p>
          <a:p>
            <a:pPr marL="457200" lvl="0" indent="-228600">
              <a:spcBef>
                <a:spcPts val="0"/>
              </a:spcBef>
              <a:buSzPct val="100000"/>
            </a:pPr>
            <a:r>
              <a:rPr lang="en" sz="2300" b="1" dirty="0"/>
              <a:t>How </a:t>
            </a:r>
            <a:r>
              <a:rPr lang="en" sz="2300" dirty="0"/>
              <a:t>did they earn that Power?</a:t>
            </a:r>
          </a:p>
        </p:txBody>
      </p:sp>
      <p:pic>
        <p:nvPicPr>
          <p:cNvPr id="60" name="Shape 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29895" y="2272383"/>
            <a:ext cx="2940699" cy="2312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Power Activity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With the people around you come up with a list of ways a person has power?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T</a:t>
            </a:r>
            <a:r>
              <a:rPr lang="en-US" dirty="0" smtClean="0"/>
              <a:t>here power in ___________.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935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List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Now where does all this power come from?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994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Sources of Power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02920" indent="-457200">
              <a:buFont typeface="+mj-lt"/>
              <a:buAutoNum type="arabicPeriod"/>
            </a:pPr>
            <a:r>
              <a:rPr lang="en-US" u="sng" dirty="0"/>
              <a:t>Reward power</a:t>
            </a:r>
            <a:r>
              <a:rPr lang="en-US" dirty="0"/>
              <a:t>: Ability to </a:t>
            </a:r>
            <a:r>
              <a:rPr lang="en-US" dirty="0" smtClean="0"/>
              <a:t>give.</a:t>
            </a:r>
          </a:p>
          <a:p>
            <a:pPr lvl="1"/>
            <a:r>
              <a:rPr lang="en-US" dirty="0"/>
              <a:t> Can come from all </a:t>
            </a:r>
            <a:r>
              <a:rPr lang="en-US" dirty="0" smtClean="0"/>
              <a:t>leaders</a:t>
            </a:r>
          </a:p>
          <a:p>
            <a:pPr lvl="1"/>
            <a:endParaRPr lang="en-US" dirty="0"/>
          </a:p>
          <a:p>
            <a:pPr marL="502920" indent="-457200">
              <a:buFont typeface="+mj-lt"/>
              <a:buAutoNum type="arabicPeriod"/>
            </a:pPr>
            <a:r>
              <a:rPr lang="en-US" u="sng" dirty="0" smtClean="0"/>
              <a:t>Coercive </a:t>
            </a:r>
            <a:r>
              <a:rPr lang="en-US" u="sng" dirty="0"/>
              <a:t>power</a:t>
            </a:r>
            <a:r>
              <a:rPr lang="en-US" dirty="0"/>
              <a:t>: Fear and </a:t>
            </a:r>
            <a:r>
              <a:rPr lang="en-US" dirty="0" smtClean="0"/>
              <a:t>punishment. </a:t>
            </a:r>
          </a:p>
          <a:p>
            <a:pPr marL="45720" lvl="2"/>
            <a:r>
              <a:rPr lang="en-US" dirty="0" smtClean="0"/>
              <a:t>Ex. dismissals</a:t>
            </a:r>
            <a:r>
              <a:rPr lang="en-US" dirty="0"/>
              <a:t>, reprimands, etc.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507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Sources of Power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02920" indent="-457200">
              <a:buFont typeface="+mj-lt"/>
              <a:buAutoNum type="arabicPeriod" startAt="3"/>
            </a:pPr>
            <a:r>
              <a:rPr lang="en-US" sz="2800" u="sng" dirty="0"/>
              <a:t>Legitimate power</a:t>
            </a:r>
            <a:r>
              <a:rPr lang="en-US" sz="2800" dirty="0"/>
              <a:t>: Derived from formal authority</a:t>
            </a:r>
          </a:p>
          <a:p>
            <a:pPr marL="777240" lvl="1" indent="-457200"/>
            <a:r>
              <a:rPr lang="en-US" sz="2000" dirty="0" smtClean="0"/>
              <a:t>	</a:t>
            </a:r>
            <a:r>
              <a:rPr lang="en-US" dirty="0" smtClean="0"/>
              <a:t>Appointed </a:t>
            </a:r>
            <a:r>
              <a:rPr lang="en-US" dirty="0"/>
              <a:t>power</a:t>
            </a:r>
            <a:r>
              <a:rPr lang="en-US" dirty="0" smtClean="0"/>
              <a:t>.</a:t>
            </a:r>
          </a:p>
          <a:p>
            <a:pPr marL="777240" lvl="1" indent="-457200"/>
            <a:endParaRPr lang="en-US" sz="2000" dirty="0"/>
          </a:p>
          <a:p>
            <a:pPr marL="502920" indent="-457200">
              <a:buFont typeface="+mj-lt"/>
              <a:buAutoNum type="arabicPeriod" startAt="4"/>
            </a:pPr>
            <a:r>
              <a:rPr lang="en-US" sz="2800" u="sng" dirty="0"/>
              <a:t>Expert power</a:t>
            </a:r>
            <a:r>
              <a:rPr lang="en-US" sz="2800" dirty="0"/>
              <a:t>: Specialized skills, knowledge, or expertise</a:t>
            </a:r>
            <a:r>
              <a:rPr lang="en-US" sz="2800" dirty="0" smtClean="0"/>
              <a:t>.</a:t>
            </a:r>
          </a:p>
          <a:p>
            <a:pPr marL="45720"/>
            <a:endParaRPr lang="en-US" sz="2800" dirty="0"/>
          </a:p>
          <a:p>
            <a:pPr marL="502920" indent="-457200">
              <a:buFont typeface="+mj-lt"/>
              <a:buAutoNum type="arabicPeriod" startAt="5"/>
            </a:pPr>
            <a:r>
              <a:rPr lang="en-US" sz="2800" u="sng" dirty="0"/>
              <a:t>Referent power</a:t>
            </a:r>
            <a:r>
              <a:rPr lang="en-US" sz="2800" dirty="0"/>
              <a:t>: </a:t>
            </a:r>
            <a:r>
              <a:rPr lang="en-US" sz="2800" dirty="0" smtClean="0"/>
              <a:t>A.K.A. Reference</a:t>
            </a:r>
          </a:p>
          <a:p>
            <a:pPr marL="45720"/>
            <a:r>
              <a:rPr lang="en-US" sz="2800" dirty="0"/>
              <a:t>	</a:t>
            </a:r>
            <a:r>
              <a:rPr lang="en-US" sz="2800" dirty="0" smtClean="0"/>
              <a:t>Based </a:t>
            </a:r>
            <a:r>
              <a:rPr lang="en-US" sz="2800" dirty="0"/>
              <a:t>on respect or admiration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21787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types of power	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or the most part there are two main types of power</a:t>
            </a:r>
          </a:p>
          <a:p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Social Power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Governing Power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426067"/>
      </p:ext>
    </p:extLst>
  </p:cSld>
  <p:clrMapOvr>
    <a:masterClrMapping/>
  </p:clrMapOvr>
</p:sld>
</file>

<file path=ppt/theme/theme1.xml><?xml version="1.0" encoding="utf-8"?>
<a:theme xmlns:a="http://schemas.openxmlformats.org/drawingml/2006/main" name="biz">
  <a:themeElements>
    <a:clrScheme name="Custom 233">
      <a:dk1>
        <a:srgbClr val="000000"/>
      </a:dk1>
      <a:lt1>
        <a:srgbClr val="FFFFFF"/>
      </a:lt1>
      <a:dk2>
        <a:srgbClr val="2388DB"/>
      </a:dk2>
      <a:lt2>
        <a:srgbClr val="BBD7F8"/>
      </a:lt2>
      <a:accent1>
        <a:srgbClr val="80B606"/>
      </a:accent1>
      <a:accent2>
        <a:srgbClr val="E29F1D"/>
      </a:accent2>
      <a:accent3>
        <a:srgbClr val="1D6FB2"/>
      </a:accent3>
      <a:accent4>
        <a:srgbClr val="3FAC98"/>
      </a:accent4>
      <a:accent5>
        <a:srgbClr val="5B57BB"/>
      </a:accent5>
      <a:accent6>
        <a:srgbClr val="D1505E"/>
      </a:accent6>
      <a:hlink>
        <a:srgbClr val="185DA2"/>
      </a:hlink>
      <a:folHlink>
        <a:srgbClr val="00487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200</Words>
  <Application>Microsoft Office PowerPoint</Application>
  <PresentationFormat>On-screen Show (16:9)</PresentationFormat>
  <Paragraphs>77</Paragraphs>
  <Slides>12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Arial</vt:lpstr>
      <vt:lpstr>biz</vt:lpstr>
      <vt:lpstr>Power</vt:lpstr>
      <vt:lpstr>Money and Power</vt:lpstr>
      <vt:lpstr>Money and Power</vt:lpstr>
      <vt:lpstr>Power</vt:lpstr>
      <vt:lpstr>Types of Power Activity</vt:lpstr>
      <vt:lpstr>List</vt:lpstr>
      <vt:lpstr>5 Sources of Power</vt:lpstr>
      <vt:lpstr>5 Sources of Power</vt:lpstr>
      <vt:lpstr>Key types of power </vt:lpstr>
      <vt:lpstr>Social Power</vt:lpstr>
      <vt:lpstr>Organizational Power</vt:lpstr>
      <vt:lpstr>Why Power Corrupts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</dc:title>
  <dc:creator>Brad Smudde</dc:creator>
  <cp:lastModifiedBy>Brad Smudde</cp:lastModifiedBy>
  <cp:revision>9</cp:revision>
  <dcterms:modified xsi:type="dcterms:W3CDTF">2016-09-12T14:09:49Z</dcterms:modified>
</cp:coreProperties>
</file>