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Lst>
  <p:sldSz cx="12192000" cy="68580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353C6-090E-4AC1-911D-2E5072977D7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422876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353C6-090E-4AC1-911D-2E5072977D7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356398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353C6-090E-4AC1-911D-2E5072977D7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405260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353C6-090E-4AC1-911D-2E5072977D7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360741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353C6-090E-4AC1-911D-2E5072977D7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42659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353C6-090E-4AC1-911D-2E5072977D7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369057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353C6-090E-4AC1-911D-2E5072977D7E}"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220390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353C6-090E-4AC1-911D-2E5072977D7E}"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400193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353C6-090E-4AC1-911D-2E5072977D7E}"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297793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353C6-090E-4AC1-911D-2E5072977D7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86873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353C6-090E-4AC1-911D-2E5072977D7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CFBD-3E6B-4B7A-B371-BAB101ED0E7A}" type="slidenum">
              <a:rPr lang="en-US" smtClean="0"/>
              <a:t>‹#›</a:t>
            </a:fld>
            <a:endParaRPr lang="en-US"/>
          </a:p>
        </p:txBody>
      </p:sp>
    </p:spTree>
    <p:extLst>
      <p:ext uri="{BB962C8B-B14F-4D97-AF65-F5344CB8AC3E}">
        <p14:creationId xmlns:p14="http://schemas.microsoft.com/office/powerpoint/2010/main" val="28690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353C6-090E-4AC1-911D-2E5072977D7E}" type="datetimeFigureOut">
              <a:rPr lang="en-US" smtClean="0"/>
              <a:t>9/19/2017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CFBD-3E6B-4B7A-B371-BAB101ED0E7A}" type="slidenum">
              <a:rPr lang="en-US" smtClean="0"/>
              <a:t>‹#›</a:t>
            </a:fld>
            <a:endParaRPr lang="en-US"/>
          </a:p>
        </p:txBody>
      </p:sp>
    </p:spTree>
    <p:extLst>
      <p:ext uri="{BB962C8B-B14F-4D97-AF65-F5344CB8AC3E}">
        <p14:creationId xmlns:p14="http://schemas.microsoft.com/office/powerpoint/2010/main" val="3624681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Reconstruction Plans</a:t>
            </a:r>
            <a:endParaRPr lang="en-US" dirty="0"/>
          </a:p>
        </p:txBody>
      </p:sp>
      <p:sp>
        <p:nvSpPr>
          <p:cNvPr id="3" name="Subtitle 2"/>
          <p:cNvSpPr>
            <a:spLocks noGrp="1"/>
          </p:cNvSpPr>
          <p:nvPr>
            <p:ph type="subTitle" idx="1"/>
          </p:nvPr>
        </p:nvSpPr>
        <p:spPr/>
        <p:txBody>
          <a:bodyPr>
            <a:normAutofit lnSpcReduction="10000"/>
          </a:bodyPr>
          <a:lstStyle/>
          <a:p>
            <a:r>
              <a:rPr lang="en-US" dirty="0" smtClean="0"/>
              <a:t>Andrew Johnson</a:t>
            </a:r>
          </a:p>
          <a:p>
            <a:r>
              <a:rPr lang="en-US" dirty="0" smtClean="0"/>
              <a:t>Abe Lincoln</a:t>
            </a:r>
          </a:p>
          <a:p>
            <a:r>
              <a:rPr lang="en-US" dirty="0" smtClean="0"/>
              <a:t>Radical Republicans</a:t>
            </a:r>
          </a:p>
          <a:p>
            <a:r>
              <a:rPr lang="en-US" dirty="0" smtClean="0"/>
              <a:t>U.S. Congress</a:t>
            </a:r>
          </a:p>
          <a:p>
            <a:endParaRPr lang="en-US" dirty="0"/>
          </a:p>
        </p:txBody>
      </p:sp>
    </p:spTree>
    <p:extLst>
      <p:ext uri="{BB962C8B-B14F-4D97-AF65-F5344CB8AC3E}">
        <p14:creationId xmlns:p14="http://schemas.microsoft.com/office/powerpoint/2010/main" val="196099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 Plan for Reconstruction</a:t>
            </a:r>
            <a:endParaRPr lang="en-US" dirty="0"/>
          </a:p>
        </p:txBody>
      </p:sp>
      <p:sp>
        <p:nvSpPr>
          <p:cNvPr id="3" name="Content Placeholder 2"/>
          <p:cNvSpPr>
            <a:spLocks noGrp="1"/>
          </p:cNvSpPr>
          <p:nvPr>
            <p:ph idx="1"/>
          </p:nvPr>
        </p:nvSpPr>
        <p:spPr/>
        <p:txBody>
          <a:bodyPr>
            <a:normAutofit fontScale="85000" lnSpcReduction="20000"/>
          </a:bodyPr>
          <a:lstStyle/>
          <a:p>
            <a:r>
              <a:rPr lang="en-US" b="0" i="0" dirty="0" smtClean="0">
                <a:solidFill>
                  <a:srgbClr val="000000"/>
                </a:solidFill>
                <a:effectLst/>
                <a:latin typeface="arial" panose="020B0604020202020204" pitchFamily="34" charset="0"/>
              </a:rPr>
              <a:t>Abraham Lincoln had thought about the process of restoring the Union from the earliest days of the war. His guiding principles were to accomplish the task as rapidly as possible and ignore calls for punishing the South.</a:t>
            </a:r>
          </a:p>
          <a:p>
            <a:r>
              <a:rPr lang="en-US" b="0" i="0" dirty="0" smtClean="0">
                <a:solidFill>
                  <a:srgbClr val="000000"/>
                </a:solidFill>
                <a:effectLst/>
                <a:latin typeface="arial" panose="020B0604020202020204" pitchFamily="34" charset="0"/>
              </a:rPr>
              <a:t>In late 1863, Lincoln announced a formal plan for reconstruction:</a:t>
            </a:r>
          </a:p>
          <a:p>
            <a:r>
              <a:rPr lang="en-US" b="0" i="0" dirty="0" smtClean="0">
                <a:solidFill>
                  <a:srgbClr val="000000"/>
                </a:solidFill>
                <a:effectLst/>
                <a:latin typeface="arial" panose="020B0604020202020204" pitchFamily="34" charset="0"/>
              </a:rPr>
              <a:t>A general amnesty would be granted to all who would take an oath of loyalty to the United States and pledge to obey all federal laws </a:t>
            </a:r>
            <a:r>
              <a:rPr lang="en-US" b="0" i="0" dirty="0" smtClean="0">
                <a:solidFill>
                  <a:srgbClr val="000000"/>
                </a:solidFill>
                <a:effectLst/>
                <a:latin typeface="arial" panose="020B0604020202020204" pitchFamily="34" charset="0"/>
              </a:rPr>
              <a:t>connecting to</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slavery</a:t>
            </a:r>
            <a:endParaRPr lang="en-US" b="0" i="0" dirty="0" smtClean="0">
              <a:solidFill>
                <a:srgbClr val="000000"/>
              </a:solidFill>
              <a:effectLst/>
              <a:latin typeface="arial" panose="020B0604020202020204" pitchFamily="34" charset="0"/>
            </a:endParaRPr>
          </a:p>
          <a:p>
            <a:r>
              <a:rPr lang="en-US" b="0" i="0" dirty="0" smtClean="0">
                <a:solidFill>
                  <a:srgbClr val="000000"/>
                </a:solidFill>
                <a:effectLst/>
                <a:latin typeface="arial" panose="020B0604020202020204" pitchFamily="34" charset="0"/>
              </a:rPr>
              <a:t>High Confederate officials and military leaders were to be temporarily excluded from the process</a:t>
            </a:r>
          </a:p>
          <a:p>
            <a:r>
              <a:rPr lang="en-US" b="0" i="0" dirty="0" smtClean="0">
                <a:solidFill>
                  <a:srgbClr val="000000"/>
                </a:solidFill>
                <a:effectLst/>
                <a:latin typeface="arial" panose="020B0604020202020204" pitchFamily="34" charset="0"/>
              </a:rPr>
              <a:t>When one tenth of the number of voters who had participated in the 1860 election had taken the oath within a particular state, then that state could launch a new government and elect representatives to Congress.</a:t>
            </a:r>
          </a:p>
          <a:p>
            <a:r>
              <a:rPr lang="en-US" b="0" i="0" dirty="0" smtClean="0">
                <a:solidFill>
                  <a:srgbClr val="000000"/>
                </a:solidFill>
                <a:effectLst/>
                <a:latin typeface="arial" panose="020B0604020202020204" pitchFamily="34" charset="0"/>
              </a:rPr>
              <a:t>However</a:t>
            </a:r>
            <a:r>
              <a:rPr lang="en-US" b="0" i="0" dirty="0" smtClean="0">
                <a:solidFill>
                  <a:srgbClr val="000000"/>
                </a:solidFill>
                <a:effectLst/>
                <a:latin typeface="arial" panose="020B0604020202020204" pitchFamily="34" charset="0"/>
              </a:rPr>
              <a:t>, the Lincoln plan was not acceptable to Congress, which rejected the representatives.</a:t>
            </a:r>
          </a:p>
          <a:p>
            <a:endParaRPr lang="en-US" dirty="0"/>
          </a:p>
        </p:txBody>
      </p:sp>
    </p:spTree>
    <p:extLst>
      <p:ext uri="{BB962C8B-B14F-4D97-AF65-F5344CB8AC3E}">
        <p14:creationId xmlns:p14="http://schemas.microsoft.com/office/powerpoint/2010/main" val="317088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Congress plan for Reconstruction</a:t>
            </a:r>
            <a:endParaRPr lang="en-US" dirty="0"/>
          </a:p>
        </p:txBody>
      </p:sp>
      <p:sp>
        <p:nvSpPr>
          <p:cNvPr id="3" name="Content Placeholder 2"/>
          <p:cNvSpPr>
            <a:spLocks noGrp="1"/>
          </p:cNvSpPr>
          <p:nvPr>
            <p:ph idx="1"/>
          </p:nvPr>
        </p:nvSpPr>
        <p:spPr/>
        <p:txBody>
          <a:bodyPr>
            <a:normAutofit/>
          </a:bodyPr>
          <a:lstStyle/>
          <a:p>
            <a:r>
              <a:rPr lang="en-US" sz="1900" b="0" i="0" dirty="0" smtClean="0">
                <a:solidFill>
                  <a:srgbClr val="000000"/>
                </a:solidFill>
                <a:effectLst/>
                <a:latin typeface="arial" panose="020B0604020202020204" pitchFamily="34" charset="0"/>
              </a:rPr>
              <a:t>The</a:t>
            </a:r>
            <a:r>
              <a:rPr lang="en-US" sz="1900" dirty="0">
                <a:solidFill>
                  <a:srgbClr val="000000"/>
                </a:solidFill>
                <a:latin typeface="arial" panose="020B0604020202020204" pitchFamily="34" charset="0"/>
              </a:rPr>
              <a:t> </a:t>
            </a:r>
            <a:r>
              <a:rPr lang="en-US" sz="1900" dirty="0" smtClean="0">
                <a:solidFill>
                  <a:srgbClr val="000000"/>
                </a:solidFill>
                <a:latin typeface="arial" panose="020B0604020202020204" pitchFamily="34" charset="0"/>
              </a:rPr>
              <a:t>Radical Republicans</a:t>
            </a:r>
            <a:r>
              <a:rPr lang="en-US" sz="1900" b="0" i="0" dirty="0" smtClean="0">
                <a:solidFill>
                  <a:srgbClr val="000000"/>
                </a:solidFill>
                <a:effectLst/>
                <a:latin typeface="arial" panose="020B0604020202020204" pitchFamily="34" charset="0"/>
              </a:rPr>
              <a:t> voiced immediate opposition to Lincoln’s Reconstruction </a:t>
            </a:r>
            <a:r>
              <a:rPr lang="en-US" sz="1900" dirty="0">
                <a:solidFill>
                  <a:srgbClr val="000000"/>
                </a:solidFill>
                <a:latin typeface="arial" panose="020B0604020202020204" pitchFamily="34" charset="0"/>
              </a:rPr>
              <a:t>P</a:t>
            </a:r>
            <a:r>
              <a:rPr lang="en-US" sz="1900" b="0" i="0" dirty="0" smtClean="0">
                <a:solidFill>
                  <a:srgbClr val="000000"/>
                </a:solidFill>
                <a:effectLst/>
                <a:latin typeface="arial" panose="020B0604020202020204" pitchFamily="34" charset="0"/>
              </a:rPr>
              <a:t>lan, objecting to its leniency and lack of protections for freed slaves. </a:t>
            </a:r>
          </a:p>
          <a:p>
            <a:r>
              <a:rPr lang="en-US" sz="1900" b="0" i="0" dirty="0" smtClean="0">
                <a:solidFill>
                  <a:srgbClr val="000000"/>
                </a:solidFill>
                <a:effectLst/>
                <a:latin typeface="arial" panose="020B0604020202020204" pitchFamily="34" charset="0"/>
              </a:rPr>
              <a:t>In July 1864, Congress passed the Wade-Davis Bill, their own formula for restoring the Union:</a:t>
            </a:r>
          </a:p>
          <a:p>
            <a:pPr>
              <a:buFont typeface="+mj-lt"/>
              <a:buAutoNum type="arabicPeriod"/>
            </a:pPr>
            <a:r>
              <a:rPr lang="en-US" sz="1900" b="0" i="0" dirty="0" smtClean="0">
                <a:solidFill>
                  <a:srgbClr val="000000"/>
                </a:solidFill>
                <a:effectLst/>
                <a:latin typeface="arial" panose="020B0604020202020204" pitchFamily="34" charset="0"/>
              </a:rPr>
              <a:t>A </a:t>
            </a:r>
            <a:r>
              <a:rPr lang="en-US" sz="1900" b="0" i="0" dirty="0" smtClean="0">
                <a:solidFill>
                  <a:srgbClr val="000000"/>
                </a:solidFill>
                <a:effectLst/>
                <a:latin typeface="arial" panose="020B0604020202020204" pitchFamily="34" charset="0"/>
              </a:rPr>
              <a:t>state must have a majority within its borders take the oath of loyalty</a:t>
            </a:r>
          </a:p>
          <a:p>
            <a:pPr>
              <a:buFont typeface="+mj-lt"/>
              <a:buAutoNum type="arabicPeriod"/>
            </a:pPr>
            <a:r>
              <a:rPr lang="en-US" sz="1900" b="0" i="0" dirty="0" smtClean="0">
                <a:solidFill>
                  <a:srgbClr val="000000"/>
                </a:solidFill>
                <a:effectLst/>
                <a:latin typeface="arial" panose="020B0604020202020204" pitchFamily="34" charset="0"/>
              </a:rPr>
              <a:t>A state must formally </a:t>
            </a:r>
            <a:r>
              <a:rPr lang="en-US" sz="1900" b="0" i="0" dirty="0" smtClean="0">
                <a:solidFill>
                  <a:srgbClr val="000000"/>
                </a:solidFill>
                <a:effectLst/>
                <a:latin typeface="arial" panose="020B0604020202020204" pitchFamily="34" charset="0"/>
              </a:rPr>
              <a:t>abolish slavery</a:t>
            </a:r>
          </a:p>
          <a:p>
            <a:pPr>
              <a:buFont typeface="+mj-lt"/>
              <a:buAutoNum type="arabicPeriod"/>
            </a:pPr>
            <a:r>
              <a:rPr lang="en-US" sz="1900" b="0" i="0" dirty="0" smtClean="0">
                <a:solidFill>
                  <a:srgbClr val="000000"/>
                </a:solidFill>
                <a:effectLst/>
                <a:latin typeface="arial" panose="020B0604020202020204" pitchFamily="34" charset="0"/>
              </a:rPr>
              <a:t>No </a:t>
            </a:r>
            <a:r>
              <a:rPr lang="en-US" sz="1900" b="0" i="0" dirty="0" smtClean="0">
                <a:solidFill>
                  <a:srgbClr val="000000"/>
                </a:solidFill>
                <a:effectLst/>
                <a:latin typeface="arial" panose="020B0604020202020204" pitchFamily="34" charset="0"/>
              </a:rPr>
              <a:t>Confederate officials could participate in the new governments.</a:t>
            </a:r>
          </a:p>
          <a:p>
            <a:r>
              <a:rPr lang="en-US" sz="1900" b="0" i="0" dirty="0" smtClean="0">
                <a:solidFill>
                  <a:srgbClr val="000000"/>
                </a:solidFill>
                <a:effectLst/>
                <a:latin typeface="Nimbus Sans L"/>
              </a:rPr>
              <a:t>Lincoln did not approve of this plan and exercised his pocket veto</a:t>
            </a:r>
            <a:r>
              <a:rPr lang="en-US" sz="1900" b="0" i="0" dirty="0" smtClean="0">
                <a:solidFill>
                  <a:srgbClr val="000000"/>
                </a:solidFill>
                <a:effectLst/>
                <a:latin typeface="Nimbus Sans L"/>
              </a:rPr>
              <a:t>. </a:t>
            </a:r>
            <a:r>
              <a:rPr lang="en-US" sz="1900" b="0" i="0" dirty="0" smtClean="0">
                <a:solidFill>
                  <a:srgbClr val="000000"/>
                </a:solidFill>
                <a:effectLst/>
                <a:latin typeface="arial" panose="020B0604020202020204" pitchFamily="34" charset="0"/>
              </a:rPr>
              <a:t>An </a:t>
            </a:r>
            <a:r>
              <a:rPr lang="en-US" sz="1900" b="0" i="0" dirty="0" smtClean="0">
                <a:solidFill>
                  <a:srgbClr val="000000"/>
                </a:solidFill>
                <a:effectLst/>
                <a:latin typeface="arial" panose="020B0604020202020204" pitchFamily="34" charset="0"/>
              </a:rPr>
              <a:t>angry Congress would later pass the Wade-Davis Manifesto (August 1864), which charged Lincoln with usurping the powers of Congress. This statement would have little impact on the public, as the military news from the South </a:t>
            </a:r>
            <a:r>
              <a:rPr lang="en-US" sz="1900" b="0" i="0" dirty="0" smtClean="0">
                <a:solidFill>
                  <a:srgbClr val="000000"/>
                </a:solidFill>
                <a:effectLst/>
                <a:latin typeface="arial" panose="020B0604020202020204" pitchFamily="34" charset="0"/>
              </a:rPr>
              <a:t>improved</a:t>
            </a:r>
            <a:endParaRPr lang="en-US" sz="1900" b="0" i="0" dirty="0" smtClean="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66747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Andrew Johnsons Plan for Reconstruction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smtClean="0"/>
              <a:t>looming showdown between Lincoln and the Congress over competing reconstruction plans never occurred. The president was assassinated on April 14, 1865. His successor, Andrew Johnson of Tennessee, lacked his predecessor’s skills in handling people; those skills would be badly missed. Johnson’s plan envisioned the following:</a:t>
            </a:r>
          </a:p>
          <a:p>
            <a:r>
              <a:rPr lang="en-US" dirty="0" smtClean="0"/>
              <a:t>Pardons </a:t>
            </a:r>
            <a:r>
              <a:rPr lang="en-US" dirty="0" smtClean="0"/>
              <a:t>would be granted to those taking a loyalty oath</a:t>
            </a:r>
          </a:p>
          <a:p>
            <a:r>
              <a:rPr lang="en-US" dirty="0" smtClean="0"/>
              <a:t>No </a:t>
            </a:r>
            <a:r>
              <a:rPr lang="en-US" dirty="0" smtClean="0"/>
              <a:t>pardons would be available to high Confederate officials and persons owning property valued in excess of $20,000</a:t>
            </a:r>
          </a:p>
          <a:p>
            <a:r>
              <a:rPr lang="en-US" dirty="0" smtClean="0"/>
              <a:t>A </a:t>
            </a:r>
            <a:r>
              <a:rPr lang="en-US" dirty="0" smtClean="0"/>
              <a:t>state needed to abolish slavery before being readmitted</a:t>
            </a:r>
          </a:p>
          <a:p>
            <a:r>
              <a:rPr lang="en-US" dirty="0" smtClean="0"/>
              <a:t>A </a:t>
            </a:r>
            <a:r>
              <a:rPr lang="en-US" dirty="0" smtClean="0"/>
              <a:t>state was required to repeal its secession ordinance before being readmitted</a:t>
            </a:r>
            <a:r>
              <a:rPr lang="en-US" dirty="0" smtClean="0"/>
              <a:t>.</a:t>
            </a:r>
          </a:p>
          <a:p>
            <a:r>
              <a:rPr lang="en-US" dirty="0" smtClean="0"/>
              <a:t>Most </a:t>
            </a:r>
            <a:r>
              <a:rPr lang="en-US" dirty="0" smtClean="0"/>
              <a:t>of the seceded states began compliance with the president’s program. Congress was not in session, so there was no immediate objection from that quarter. However, Congress reconvened in December and refused to seat the Southern representatives.</a:t>
            </a:r>
          </a:p>
          <a:p>
            <a:r>
              <a:rPr lang="en-US" dirty="0" smtClean="0"/>
              <a:t>Reconstruction </a:t>
            </a:r>
            <a:r>
              <a:rPr lang="en-US" dirty="0" smtClean="0"/>
              <a:t>had produced another deadlock between the president and Congress.</a:t>
            </a:r>
            <a:endParaRPr lang="en-US" dirty="0"/>
          </a:p>
        </p:txBody>
      </p:sp>
    </p:spTree>
    <p:extLst>
      <p:ext uri="{BB962C8B-B14F-4D97-AF65-F5344CB8AC3E}">
        <p14:creationId xmlns:p14="http://schemas.microsoft.com/office/powerpoint/2010/main" val="39382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Republicans plan for Reconstruction</a:t>
            </a:r>
            <a:endParaRPr lang="en-US" dirty="0"/>
          </a:p>
        </p:txBody>
      </p:sp>
      <p:sp>
        <p:nvSpPr>
          <p:cNvPr id="3" name="Content Placeholder 2"/>
          <p:cNvSpPr>
            <a:spLocks noGrp="1"/>
          </p:cNvSpPr>
          <p:nvPr>
            <p:ph idx="1"/>
          </p:nvPr>
        </p:nvSpPr>
        <p:spPr>
          <a:xfrm>
            <a:off x="838200" y="1576551"/>
            <a:ext cx="10515600" cy="4915722"/>
          </a:xfrm>
        </p:spPr>
        <p:txBody>
          <a:bodyPr>
            <a:normAutofit fontScale="47500" lnSpcReduction="20000"/>
          </a:bodyPr>
          <a:lstStyle/>
          <a:p>
            <a:pPr marL="0" indent="0" algn="ctr">
              <a:buNone/>
            </a:pPr>
            <a:r>
              <a:rPr lang="en-US" sz="5100" b="1" dirty="0" smtClean="0">
                <a:solidFill>
                  <a:srgbClr val="000000"/>
                </a:solidFill>
                <a:latin typeface="arial" panose="020B0604020202020204" pitchFamily="34" charset="0"/>
              </a:rPr>
              <a:t>Thoughts on Reconstruction</a:t>
            </a:r>
            <a:endParaRPr lang="en-US" sz="5100" b="1" i="0" dirty="0" smtClean="0">
              <a:solidFill>
                <a:srgbClr val="000000"/>
              </a:solidFill>
              <a:effectLst/>
              <a:latin typeface="arial" panose="020B0604020202020204" pitchFamily="34" charset="0"/>
            </a:endParaRPr>
          </a:p>
          <a:p>
            <a:r>
              <a:rPr lang="en-US" sz="4200" b="1" i="0" dirty="0" smtClean="0">
                <a:solidFill>
                  <a:srgbClr val="000000"/>
                </a:solidFill>
                <a:effectLst/>
                <a:latin typeface="arial" panose="020B0604020202020204" pitchFamily="34" charset="0"/>
              </a:rPr>
              <a:t>Revenge-</a:t>
            </a:r>
            <a:r>
              <a:rPr lang="en-US" sz="4200" b="0" i="0" dirty="0" smtClean="0">
                <a:solidFill>
                  <a:srgbClr val="000000"/>
                </a:solidFill>
                <a:effectLst/>
                <a:latin typeface="arial" panose="020B0604020202020204" pitchFamily="34" charset="0"/>
              </a:rPr>
              <a:t> A </a:t>
            </a:r>
            <a:r>
              <a:rPr lang="en-US" sz="4200" b="0" i="0" dirty="0" smtClean="0">
                <a:solidFill>
                  <a:srgbClr val="000000"/>
                </a:solidFill>
                <a:effectLst/>
                <a:latin typeface="arial" panose="020B0604020202020204" pitchFamily="34" charset="0"/>
              </a:rPr>
              <a:t>desire among some to punish the South for causing the war</a:t>
            </a:r>
          </a:p>
          <a:p>
            <a:r>
              <a:rPr lang="en-US" sz="4200" b="1" i="0" dirty="0" smtClean="0">
                <a:solidFill>
                  <a:srgbClr val="000000"/>
                </a:solidFill>
                <a:effectLst/>
                <a:latin typeface="arial" panose="020B0604020202020204" pitchFamily="34" charset="0"/>
              </a:rPr>
              <a:t>Concern for the </a:t>
            </a:r>
            <a:r>
              <a:rPr lang="en-US" sz="4200" b="1" dirty="0">
                <a:solidFill>
                  <a:srgbClr val="000000"/>
                </a:solidFill>
                <a:latin typeface="arial" panose="020B0604020202020204" pitchFamily="34" charset="0"/>
              </a:rPr>
              <a:t>F</a:t>
            </a:r>
            <a:r>
              <a:rPr lang="en-US" sz="4200" b="1" i="0" dirty="0" smtClean="0">
                <a:solidFill>
                  <a:srgbClr val="000000"/>
                </a:solidFill>
                <a:effectLst/>
                <a:latin typeface="arial" panose="020B0604020202020204" pitchFamily="34" charset="0"/>
              </a:rPr>
              <a:t>reedmen- </a:t>
            </a:r>
            <a:r>
              <a:rPr lang="en-US" sz="4200" b="0" i="0" dirty="0" smtClean="0">
                <a:solidFill>
                  <a:srgbClr val="000000"/>
                </a:solidFill>
                <a:effectLst/>
                <a:latin typeface="arial" panose="020B0604020202020204" pitchFamily="34" charset="0"/>
              </a:rPr>
              <a:t>Some </a:t>
            </a:r>
            <a:r>
              <a:rPr lang="en-US" sz="4200" b="0" i="0" dirty="0" smtClean="0">
                <a:solidFill>
                  <a:srgbClr val="000000"/>
                </a:solidFill>
                <a:effectLst/>
                <a:latin typeface="arial" panose="020B0604020202020204" pitchFamily="34" charset="0"/>
              </a:rPr>
              <a:t>believed that the federal government had a role to play in the transition of freedmen </a:t>
            </a:r>
            <a:r>
              <a:rPr lang="en-US" sz="4200" b="0" i="0" dirty="0" smtClean="0">
                <a:solidFill>
                  <a:srgbClr val="000000"/>
                </a:solidFill>
                <a:effectLst/>
                <a:latin typeface="arial" panose="020B0604020202020204" pitchFamily="34" charset="0"/>
              </a:rPr>
              <a:t>from slavery</a:t>
            </a:r>
            <a:r>
              <a:rPr lang="en-US" sz="4200" b="0" i="0" dirty="0" smtClean="0">
                <a:solidFill>
                  <a:srgbClr val="000000"/>
                </a:solidFill>
                <a:effectLst/>
                <a:latin typeface="arial" panose="020B0604020202020204" pitchFamily="34" charset="0"/>
              </a:rPr>
              <a:t> to freedom</a:t>
            </a:r>
          </a:p>
          <a:p>
            <a:r>
              <a:rPr lang="en-US" sz="4200" b="1" i="0" dirty="0" smtClean="0">
                <a:solidFill>
                  <a:srgbClr val="000000"/>
                </a:solidFill>
                <a:effectLst/>
                <a:latin typeface="arial" panose="020B0604020202020204" pitchFamily="34" charset="0"/>
              </a:rPr>
              <a:t>Political </a:t>
            </a:r>
            <a:r>
              <a:rPr lang="en-US" sz="4200" b="1" i="0" dirty="0" smtClean="0">
                <a:solidFill>
                  <a:srgbClr val="000000"/>
                </a:solidFill>
                <a:effectLst/>
                <a:latin typeface="arial" panose="020B0604020202020204" pitchFamily="34" charset="0"/>
              </a:rPr>
              <a:t>concerns- </a:t>
            </a:r>
            <a:r>
              <a:rPr lang="en-US" sz="4200" b="0" i="0" dirty="0" smtClean="0">
                <a:solidFill>
                  <a:srgbClr val="000000"/>
                </a:solidFill>
                <a:effectLst/>
                <a:latin typeface="arial" panose="020B0604020202020204" pitchFamily="34" charset="0"/>
              </a:rPr>
              <a:t>The Radical Republicans </a:t>
            </a:r>
            <a:r>
              <a:rPr lang="en-US" sz="4200" b="0" i="0" dirty="0" smtClean="0">
                <a:solidFill>
                  <a:srgbClr val="000000"/>
                </a:solidFill>
                <a:effectLst/>
                <a:latin typeface="arial" panose="020B0604020202020204" pitchFamily="34" charset="0"/>
              </a:rPr>
              <a:t>wanted to keep the Republican Party in power in both the North and the South</a:t>
            </a:r>
            <a:r>
              <a:rPr lang="en-US" sz="4200" b="0" i="0" dirty="0" smtClean="0">
                <a:solidFill>
                  <a:srgbClr val="000000"/>
                </a:solidFill>
                <a:effectLst/>
                <a:latin typeface="arial" panose="020B0604020202020204" pitchFamily="34" charset="0"/>
              </a:rPr>
              <a:t>.</a:t>
            </a:r>
          </a:p>
          <a:p>
            <a:pPr marL="0" indent="0" algn="ctr">
              <a:buNone/>
            </a:pPr>
            <a:endParaRPr lang="en-US" sz="2500" b="1" dirty="0" smtClean="0">
              <a:solidFill>
                <a:srgbClr val="000000"/>
              </a:solidFill>
              <a:latin typeface="arial" panose="020B0604020202020204" pitchFamily="34" charset="0"/>
            </a:endParaRPr>
          </a:p>
          <a:p>
            <a:pPr marL="0" indent="0" algn="ctr">
              <a:buNone/>
            </a:pPr>
            <a:r>
              <a:rPr lang="en-US" sz="5100" b="1" dirty="0" smtClean="0">
                <a:solidFill>
                  <a:srgbClr val="000000"/>
                </a:solidFill>
                <a:latin typeface="arial" panose="020B0604020202020204" pitchFamily="34" charset="0"/>
              </a:rPr>
              <a:t>Political Views</a:t>
            </a:r>
            <a:endParaRPr lang="en-US" sz="5100" b="1" i="0" dirty="0" smtClean="0">
              <a:solidFill>
                <a:srgbClr val="000000"/>
              </a:solidFill>
              <a:effectLst/>
              <a:latin typeface="arial" panose="020B0604020202020204" pitchFamily="34" charset="0"/>
            </a:endParaRPr>
          </a:p>
          <a:p>
            <a:r>
              <a:rPr lang="en-US" sz="4600" b="0" i="0" dirty="0" smtClean="0">
                <a:solidFill>
                  <a:srgbClr val="000000"/>
                </a:solidFill>
                <a:effectLst/>
                <a:latin typeface="Nimbus Sans L"/>
              </a:rPr>
              <a:t>On the political front, the Republicans wanted to maintain their wartime agenda, which included support </a:t>
            </a:r>
            <a:r>
              <a:rPr lang="en-US" sz="4600" b="0" i="0" dirty="0" smtClean="0">
                <a:solidFill>
                  <a:srgbClr val="000000"/>
                </a:solidFill>
                <a:effectLst/>
                <a:latin typeface="Nimbus Sans L"/>
              </a:rPr>
              <a:t>for tariffs </a:t>
            </a:r>
          </a:p>
          <a:p>
            <a:r>
              <a:rPr lang="en-US" sz="4600" b="0" i="0" dirty="0" smtClean="0">
                <a:solidFill>
                  <a:srgbClr val="000000"/>
                </a:solidFill>
                <a:effectLst/>
                <a:latin typeface="arial" panose="020B0604020202020204" pitchFamily="34" charset="0"/>
              </a:rPr>
              <a:t>Pro-business </a:t>
            </a:r>
            <a:r>
              <a:rPr lang="en-US" sz="4600" b="0" i="0" dirty="0" smtClean="0">
                <a:solidFill>
                  <a:srgbClr val="000000"/>
                </a:solidFill>
                <a:effectLst/>
                <a:latin typeface="arial" panose="020B0604020202020204" pitchFamily="34" charset="0"/>
              </a:rPr>
              <a:t>national banking system</a:t>
            </a:r>
          </a:p>
          <a:p>
            <a:r>
              <a:rPr lang="en-US" sz="4600" b="0" i="0" dirty="0" smtClean="0">
                <a:solidFill>
                  <a:srgbClr val="000000"/>
                </a:solidFill>
                <a:effectLst/>
                <a:latin typeface="arial" panose="020B0604020202020204" pitchFamily="34" charset="0"/>
              </a:rPr>
              <a:t>Liberal land policies for settlers</a:t>
            </a:r>
          </a:p>
          <a:p>
            <a:r>
              <a:rPr lang="en-US" sz="4600" b="0" i="0" dirty="0" smtClean="0">
                <a:solidFill>
                  <a:srgbClr val="000000"/>
                </a:solidFill>
                <a:effectLst/>
                <a:latin typeface="arial" panose="020B0604020202020204" pitchFamily="34" charset="0"/>
              </a:rPr>
              <a:t>Federal aid for railroad development</a:t>
            </a:r>
          </a:p>
          <a:p>
            <a:r>
              <a:rPr lang="en-US" sz="4600" b="0" i="0" dirty="0" smtClean="0">
                <a:solidFill>
                  <a:srgbClr val="000000"/>
                </a:solidFill>
                <a:effectLst/>
                <a:latin typeface="Nimbus Sans L"/>
              </a:rPr>
              <a:t>If the South were to fall back into Democratic hands, these programs would suffer. </a:t>
            </a:r>
            <a:endParaRPr lang="en-US" sz="4600" b="0" i="0" dirty="0" smtClean="0">
              <a:solidFill>
                <a:srgbClr val="000000"/>
              </a:solidFill>
              <a:effectLst/>
              <a:latin typeface="Nimbus Sans L"/>
            </a:endParaRPr>
          </a:p>
          <a:p>
            <a:pPr marL="0" indent="0">
              <a:buNone/>
            </a:pPr>
            <a:endParaRPr lang="en-US" sz="3400" b="0" i="0" dirty="0" smtClean="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948446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379</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vt:lpstr>
      <vt:lpstr>Calibri</vt:lpstr>
      <vt:lpstr>Calibri Light</vt:lpstr>
      <vt:lpstr>Nimbus Sans L</vt:lpstr>
      <vt:lpstr>Office Theme</vt:lpstr>
      <vt:lpstr>Reconstruction Plans</vt:lpstr>
      <vt:lpstr>Abraham Lincoln Plan for Reconstruction</vt:lpstr>
      <vt:lpstr>U.S. Congress plan for Reconstruction</vt:lpstr>
      <vt:lpstr>Andrew Johnsons Plan for Reconstruction</vt:lpstr>
      <vt:lpstr>Radical Republicans plan for Reconstruction</vt:lpstr>
    </vt:vector>
  </TitlesOfParts>
  <Company>Plymouth Joint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 Plans</dc:title>
  <dc:creator>Thomas Armstrong</dc:creator>
  <cp:lastModifiedBy>Brad Smudde</cp:lastModifiedBy>
  <cp:revision>7</cp:revision>
  <cp:lastPrinted>2016-09-09T21:27:46Z</cp:lastPrinted>
  <dcterms:created xsi:type="dcterms:W3CDTF">2015-09-04T19:54:27Z</dcterms:created>
  <dcterms:modified xsi:type="dcterms:W3CDTF">2017-09-19T14:54:56Z</dcterms:modified>
  <cp:contentStatus/>
</cp:coreProperties>
</file>