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6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071C6E-834E-4BB8-9CDE-5FD4CEEB899C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E088BA-445A-44A2-8EE3-0F82AB807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622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CA7EF4-A0FD-467F-9AAD-EB202ED4A19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1538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CA7EF4-A0FD-467F-9AAD-EB202ED4A195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60588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CA7EF4-A0FD-467F-9AAD-EB202ED4A195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81728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CA7EF4-A0FD-467F-9AAD-EB202ED4A195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4533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CA7EF4-A0FD-467F-9AAD-EB202ED4A195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9765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CA7EF4-A0FD-467F-9AAD-EB202ED4A195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8344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CA7EF4-A0FD-467F-9AAD-EB202ED4A195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6745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CA7EF4-A0FD-467F-9AAD-EB202ED4A195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8293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CA7EF4-A0FD-467F-9AAD-EB202ED4A195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279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6A8EE-5912-4373-A77D-B7D8F7D916DE}" type="datetimeFigureOut">
              <a:rPr lang="en-US" smtClean="0">
                <a:solidFill>
                  <a:srgbClr val="696464"/>
                </a:solidFill>
              </a:rPr>
              <a:pPr/>
              <a:t>9/29/2021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AE5D73D-0154-4F1E-A975-110A18049B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210590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6A8EE-5912-4373-A77D-B7D8F7D916DE}" type="datetimeFigureOut">
              <a:rPr lang="en-US" smtClean="0">
                <a:solidFill>
                  <a:srgbClr val="696464"/>
                </a:solidFill>
              </a:rPr>
              <a:pPr/>
              <a:t>9/29/2021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5D73D-0154-4F1E-A975-110A18049B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441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6A8EE-5912-4373-A77D-B7D8F7D916DE}" type="datetimeFigureOut">
              <a:rPr lang="en-US" smtClean="0">
                <a:solidFill>
                  <a:srgbClr val="696464"/>
                </a:solidFill>
              </a:rPr>
              <a:pPr/>
              <a:t>9/29/2021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5D73D-0154-4F1E-A975-110A18049B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174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6A8EE-5912-4373-A77D-B7D8F7D916DE}" type="datetimeFigureOut">
              <a:rPr lang="en-US" smtClean="0">
                <a:solidFill>
                  <a:srgbClr val="696464"/>
                </a:solidFill>
              </a:rPr>
              <a:pPr/>
              <a:t>9/29/2021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5D73D-0154-4F1E-A975-110A18049B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80775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6A8EE-5912-4373-A77D-B7D8F7D916DE}" type="datetimeFigureOut">
              <a:rPr lang="en-US" smtClean="0">
                <a:solidFill>
                  <a:srgbClr val="696464"/>
                </a:solidFill>
              </a:rPr>
              <a:pPr/>
              <a:t>9/29/2021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AE5D73D-0154-4F1E-A975-110A18049B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1203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6A8EE-5912-4373-A77D-B7D8F7D916DE}" type="datetimeFigureOut">
              <a:rPr lang="en-US" smtClean="0">
                <a:solidFill>
                  <a:srgbClr val="696464"/>
                </a:solidFill>
              </a:rPr>
              <a:pPr/>
              <a:t>9/29/2021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5D73D-0154-4F1E-A975-110A18049B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11279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6A8EE-5912-4373-A77D-B7D8F7D916DE}" type="datetimeFigureOut">
              <a:rPr lang="en-US" smtClean="0">
                <a:solidFill>
                  <a:srgbClr val="696464"/>
                </a:solidFill>
              </a:rPr>
              <a:pPr/>
              <a:t>9/29/2021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5D73D-0154-4F1E-A975-110A18049B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09499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6A8EE-5912-4373-A77D-B7D8F7D916DE}" type="datetimeFigureOut">
              <a:rPr lang="en-US" smtClean="0">
                <a:solidFill>
                  <a:srgbClr val="696464"/>
                </a:solidFill>
              </a:rPr>
              <a:pPr/>
              <a:t>9/29/2021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5D73D-0154-4F1E-A975-110A18049B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41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6A8EE-5912-4373-A77D-B7D8F7D916DE}" type="datetimeFigureOut">
              <a:rPr lang="en-US" smtClean="0">
                <a:solidFill>
                  <a:srgbClr val="696464"/>
                </a:solidFill>
              </a:rPr>
              <a:pPr/>
              <a:t>9/29/2021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5D73D-0154-4F1E-A975-110A18049B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763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6A8EE-5912-4373-A77D-B7D8F7D916DE}" type="datetimeFigureOut">
              <a:rPr lang="en-US" smtClean="0">
                <a:solidFill>
                  <a:srgbClr val="696464"/>
                </a:solidFill>
              </a:rPr>
              <a:pPr/>
              <a:t>9/29/2021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5D73D-0154-4F1E-A975-110A18049B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91527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6A8EE-5912-4373-A77D-B7D8F7D916DE}" type="datetimeFigureOut">
              <a:rPr lang="en-US" smtClean="0">
                <a:solidFill>
                  <a:srgbClr val="696464"/>
                </a:solidFill>
              </a:rPr>
              <a:pPr/>
              <a:t>9/29/2021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AE5D73D-0154-4F1E-A975-110A18049B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348589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056A8EE-5912-4373-A77D-B7D8F7D916DE}" type="datetimeFigureOut">
              <a:rPr lang="en-US" smtClean="0">
                <a:solidFill>
                  <a:srgbClr val="696464"/>
                </a:solidFill>
              </a:rPr>
              <a:pPr/>
              <a:t>9/29/2021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AE5D73D-0154-4F1E-A975-110A18049B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364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Chapter 4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381000" y="1505930"/>
            <a:ext cx="8458200" cy="1470025"/>
          </a:xfrm>
        </p:spPr>
        <p:txBody>
          <a:bodyPr/>
          <a:lstStyle/>
          <a:p>
            <a:r>
              <a:rPr lang="en-US" dirty="0"/>
              <a:t>The Enlightenment &amp; Great Awakening</a:t>
            </a:r>
          </a:p>
        </p:txBody>
      </p:sp>
    </p:spTree>
    <p:extLst>
      <p:ext uri="{BB962C8B-B14F-4D97-AF65-F5344CB8AC3E}">
        <p14:creationId xmlns:p14="http://schemas.microsoft.com/office/powerpoint/2010/main" val="16463183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Great Awakening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Long-term effects: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Added to white women’s religious prominence</a:t>
            </a:r>
          </a:p>
          <a:p>
            <a:pPr lvl="2"/>
            <a:r>
              <a:rPr lang="en-US" dirty="0"/>
              <a:t>Some New Light churches granted women the right to speak and vote in church meetings</a:t>
            </a:r>
          </a:p>
          <a:p>
            <a:pPr lvl="1"/>
            <a:endParaRPr lang="en-US" dirty="0"/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Revivals blurred denominational differences among Protestants</a:t>
            </a:r>
          </a:p>
          <a:p>
            <a:pPr lvl="2"/>
            <a:r>
              <a:rPr lang="en-US" dirty="0"/>
              <a:t>Emphasized need for salvation over details of doctrine and church governance &gt; promoted coexistence of denominations</a:t>
            </a:r>
          </a:p>
        </p:txBody>
      </p:sp>
    </p:spTree>
    <p:extLst>
      <p:ext uri="{BB962C8B-B14F-4D97-AF65-F5344CB8AC3E}">
        <p14:creationId xmlns:p14="http://schemas.microsoft.com/office/powerpoint/2010/main" val="3940961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Enlightenment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Ideals combined confidence in human reason with skepticism toward beliefs not founded on science or strict logic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Sir Isaac Newton &gt; explained gravity</a:t>
            </a:r>
          </a:p>
          <a:p>
            <a:pPr lvl="2"/>
            <a:r>
              <a:rPr lang="en-US" dirty="0"/>
              <a:t>Demonstrated harmony of natural laws and stimulated search for rational principles in medicine, law, psychology, and government</a:t>
            </a:r>
          </a:p>
          <a:p>
            <a:pPr lvl="2"/>
            <a:endParaRPr lang="en-US" dirty="0"/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Benjamin Franklin</a:t>
            </a:r>
          </a:p>
          <a:p>
            <a:pPr lvl="2"/>
            <a:r>
              <a:rPr lang="en-US" i="1" dirty="0">
                <a:solidFill>
                  <a:schemeClr val="accent6">
                    <a:lumMod val="75000"/>
                  </a:schemeClr>
                </a:solidFill>
              </a:rPr>
              <a:t>Poor Richard’s </a:t>
            </a:r>
            <a:r>
              <a:rPr lang="en-US" i="1" dirty="0" err="1">
                <a:solidFill>
                  <a:schemeClr val="accent6">
                    <a:lumMod val="75000"/>
                  </a:schemeClr>
                </a:solidFill>
              </a:rPr>
              <a:t>Almanack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&gt; collection of proverbs that made him famous &gt; made enough money to retire at 42 &gt; devoted to public service and science</a:t>
            </a:r>
          </a:p>
          <a:p>
            <a:pPr lvl="2"/>
            <a:r>
              <a:rPr lang="en-US" dirty="0"/>
              <a:t>American Philosophical Society &gt; amateur scientists in colonies</a:t>
            </a:r>
          </a:p>
        </p:txBody>
      </p:sp>
    </p:spTree>
    <p:extLst>
      <p:ext uri="{BB962C8B-B14F-4D97-AF65-F5344CB8AC3E}">
        <p14:creationId xmlns:p14="http://schemas.microsoft.com/office/powerpoint/2010/main" val="2867970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Enlightenment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John Locke</a:t>
            </a:r>
          </a:p>
          <a:p>
            <a:pPr lvl="1"/>
            <a:r>
              <a:rPr lang="en-US" dirty="0"/>
              <a:t>English philosopher</a:t>
            </a:r>
          </a:p>
          <a:p>
            <a:pPr lvl="1"/>
            <a:r>
              <a:rPr lang="en-US" i="1" dirty="0"/>
              <a:t>Essay Concerning Human Understanding (1690)</a:t>
            </a:r>
            <a:endParaRPr lang="en-US" dirty="0"/>
          </a:p>
          <a:p>
            <a:pPr lvl="2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Ideas are not inborn, but acquired by investigation of and reflection upon experience &gt; Tabula Rasa (blank slate)-Not born with</a:t>
            </a:r>
          </a:p>
          <a:p>
            <a:pPr lvl="2"/>
            <a:endParaRPr lang="en-US" dirty="0"/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Deists</a:t>
            </a:r>
          </a:p>
          <a:p>
            <a:pPr lvl="1"/>
            <a:r>
              <a:rPr lang="en-US" dirty="0"/>
              <a:t>Believed that where Bible conflicted with reason, one should follow reason</a:t>
            </a:r>
          </a:p>
          <a:p>
            <a:pPr lvl="1"/>
            <a:r>
              <a:rPr lang="en-US" dirty="0"/>
              <a:t>Ben Franklin, Thomas Jefferson, Thomas Paine</a:t>
            </a:r>
          </a:p>
          <a:p>
            <a:pPr lvl="2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God, having created perfect universe, did not intervene in workings, but left it alone to operate according to natural laws (clock-worker theory)</a:t>
            </a:r>
          </a:p>
        </p:txBody>
      </p:sp>
    </p:spTree>
    <p:extLst>
      <p:ext uri="{BB962C8B-B14F-4D97-AF65-F5344CB8AC3E}">
        <p14:creationId xmlns:p14="http://schemas.microsoft.com/office/powerpoint/2010/main" val="2283167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Enlightenment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Colonists influenced by Enlightenment:</a:t>
            </a:r>
          </a:p>
          <a:p>
            <a:pPr lvl="1"/>
            <a:r>
              <a:rPr lang="en-US" dirty="0"/>
              <a:t>Described themselves as Christians and attended church</a:t>
            </a:r>
          </a:p>
          <a:p>
            <a:pPr marL="320040" lvl="1" indent="0">
              <a:buNone/>
            </a:pPr>
            <a:endParaRPr lang="en-US" dirty="0"/>
          </a:p>
          <a:p>
            <a:pPr lvl="1"/>
            <a:r>
              <a:rPr lang="en-US" dirty="0"/>
              <a:t>Value in religion in its encouragement of virtue and morality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Drew on ideas when declaring independence from GB and founding new nation</a:t>
            </a:r>
          </a:p>
        </p:txBody>
      </p:sp>
    </p:spTree>
    <p:extLst>
      <p:ext uri="{BB962C8B-B14F-4D97-AF65-F5344CB8AC3E}">
        <p14:creationId xmlns:p14="http://schemas.microsoft.com/office/powerpoint/2010/main" val="805822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The Great Awakening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295400"/>
            <a:ext cx="5105400" cy="517855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Outpouring of European Protestant revivalism spread to N. America (1739)</a:t>
            </a:r>
          </a:p>
          <a:p>
            <a:pPr lvl="1"/>
            <a:r>
              <a:rPr lang="en-US" dirty="0"/>
              <a:t>Cut across class, gender, race</a:t>
            </a:r>
          </a:p>
          <a:p>
            <a:pPr lvl="1"/>
            <a:r>
              <a:rPr lang="en-US" dirty="0"/>
              <a:t>Represented unleashing of anxiety about sin and longing for assurance of salvation among ordinary people</a:t>
            </a:r>
          </a:p>
          <a:p>
            <a:pPr lvl="2"/>
            <a:endParaRPr lang="en-US" dirty="0"/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Powerful, charismatic ministers</a:t>
            </a:r>
          </a:p>
          <a:p>
            <a:pPr lvl="2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Appealed to audiences’ emotions, rather than intellect</a:t>
            </a:r>
          </a:p>
          <a:p>
            <a:pPr lvl="3"/>
            <a:r>
              <a:rPr lang="en-US" dirty="0"/>
              <a:t>Depictions of the emptiness of material comfort, corruption of human nature, fury of divine wrath, need for immediate repentance</a:t>
            </a:r>
          </a:p>
        </p:txBody>
      </p:sp>
      <p:pic>
        <p:nvPicPr>
          <p:cNvPr id="6146" name="Picture 2" descr="http://actsamerica.org/images/biographies/great-awakenin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362200"/>
            <a:ext cx="3762375" cy="2809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9001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Great Awakening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6175248" cy="510235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Jonathan Edwards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Northampton, Massachusetts revival (1735)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“Sinners in the Hands of an Angry God” sermon</a:t>
            </a:r>
          </a:p>
          <a:p>
            <a:pPr lvl="2"/>
            <a:r>
              <a:rPr lang="en-US" dirty="0"/>
              <a:t>“His wrath toward you burns like fire; He looks upon you as worthy of nothing else but to be cast into fire.”</a:t>
            </a:r>
          </a:p>
          <a:p>
            <a:pPr lvl="2"/>
            <a:endParaRPr lang="en-US" dirty="0"/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George Whitefield</a:t>
            </a:r>
            <a:r>
              <a:rPr lang="en-US" dirty="0"/>
              <a:t>	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Toured America &gt; Inspired thousands to seek salvation</a:t>
            </a:r>
          </a:p>
          <a:p>
            <a:pPr lvl="1"/>
            <a:r>
              <a:rPr lang="en-US" dirty="0"/>
              <a:t>Booming voice &gt; crowd of 20,000 could hear him without a microphone</a:t>
            </a:r>
          </a:p>
          <a:p>
            <a:pPr lvl="2"/>
            <a:r>
              <a:rPr lang="en-US" dirty="0"/>
              <a:t>Converts = young adults in late 20s</a:t>
            </a:r>
          </a:p>
        </p:txBody>
      </p:sp>
      <p:pic>
        <p:nvPicPr>
          <p:cNvPr id="7170" name="Picture 2" descr="http://www.revival-library.org/images/pensketches/edward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304468"/>
            <a:ext cx="2133600" cy="2765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://www.revival-library.org/images/pensketches/whitefield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070121"/>
            <a:ext cx="2133600" cy="2721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8393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Great Awakening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Gilbert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Tennent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and James Davenport</a:t>
            </a:r>
          </a:p>
          <a:p>
            <a:pPr lvl="1"/>
            <a:r>
              <a:rPr lang="en-US" dirty="0"/>
              <a:t>Appealed to poor and downtrodden</a:t>
            </a:r>
          </a:p>
          <a:p>
            <a:pPr lvl="2"/>
            <a:r>
              <a:rPr lang="en-US" dirty="0"/>
              <a:t>Sparked opposition to revivals among established ministers and officials</a:t>
            </a:r>
          </a:p>
          <a:p>
            <a:pPr lvl="2"/>
            <a:endParaRPr lang="en-US" dirty="0"/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Revivalists = New Lights</a:t>
            </a:r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Rationalist Clergy = Old Lights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Dominated Anglican, Presbyterian, and Congregational churches</a:t>
            </a:r>
          </a:p>
        </p:txBody>
      </p:sp>
    </p:spTree>
    <p:extLst>
      <p:ext uri="{BB962C8B-B14F-4D97-AF65-F5344CB8AC3E}">
        <p14:creationId xmlns:p14="http://schemas.microsoft.com/office/powerpoint/2010/main" val="3219285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Great Awakening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Splits in American Protestantism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New Lights:  hinted that ministers lacked saving grace and were bound for hell</a:t>
            </a:r>
          </a:p>
          <a:p>
            <a:pPr lvl="2"/>
            <a:r>
              <a:rPr lang="en-US" dirty="0"/>
              <a:t>Sowed seeds of doubt about individual ministers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Old Lights:  condemned revival as epidemic of enthusiasm &gt; unleashed “a sort of madness”</a:t>
            </a:r>
          </a:p>
        </p:txBody>
      </p:sp>
    </p:spTree>
    <p:extLst>
      <p:ext uri="{BB962C8B-B14F-4D97-AF65-F5344CB8AC3E}">
        <p14:creationId xmlns:p14="http://schemas.microsoft.com/office/powerpoint/2010/main" val="3280514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Great Awakening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Long-term effects exceeded immediate impact</a:t>
            </a:r>
          </a:p>
          <a:p>
            <a:pPr lvl="1"/>
            <a:r>
              <a:rPr lang="en-US" dirty="0"/>
              <a:t>Revival marked decline in influence of Quakers, Anglicans, and Congregationalists</a:t>
            </a:r>
          </a:p>
          <a:p>
            <a:pPr lvl="2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Contributed to weakening of officially established denominations </a:t>
            </a:r>
          </a:p>
          <a:p>
            <a:pPr lvl="2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Creating more religious pluralism throughout middle and southern colonies especially </a:t>
            </a:r>
          </a:p>
          <a:p>
            <a:pPr lvl="2"/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Founding of new colleges</a:t>
            </a:r>
          </a:p>
          <a:p>
            <a:pPr lvl="2"/>
            <a:r>
              <a:rPr lang="en-US" dirty="0"/>
              <a:t>Old and New Lights sought institutions free of each other’s influence</a:t>
            </a:r>
          </a:p>
          <a:p>
            <a:pPr lvl="3"/>
            <a:r>
              <a:rPr lang="en-US" dirty="0"/>
              <a:t>New Lights:  College of NJ (Princeton); King’s College (Columbia), Dartmouth College</a:t>
            </a:r>
          </a:p>
          <a:p>
            <a:pPr lvl="3"/>
            <a:endParaRPr lang="en-US" dirty="0"/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Revivals spread beyond white society</a:t>
            </a:r>
          </a:p>
          <a:p>
            <a:pPr lvl="2"/>
            <a:r>
              <a:rPr lang="en-US" dirty="0"/>
              <a:t>Emphasis on piety over learning as key to God’s grace led Africans and Native Americans to combine traditional cultures with Christianity</a:t>
            </a:r>
          </a:p>
          <a:p>
            <a:pPr lvl="3"/>
            <a:r>
              <a:rPr lang="en-US" dirty="0"/>
              <a:t>Black Protestantism &gt; New Lights reached out to slaves; </a:t>
            </a:r>
          </a:p>
          <a:p>
            <a:pPr marL="868680" lvl="3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37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1100</TotalTime>
  <Words>606</Words>
  <Application>Microsoft Office PowerPoint</Application>
  <PresentationFormat>On-screen Show (4:3)</PresentationFormat>
  <Paragraphs>87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Franklin Gothic Book</vt:lpstr>
      <vt:lpstr>Perpetua</vt:lpstr>
      <vt:lpstr>Wingdings 2</vt:lpstr>
      <vt:lpstr>Equity</vt:lpstr>
      <vt:lpstr>The Enlightenment &amp; Great Awakening</vt:lpstr>
      <vt:lpstr>The Enlightenment</vt:lpstr>
      <vt:lpstr>The Enlightenment</vt:lpstr>
      <vt:lpstr>The Enlightenment</vt:lpstr>
      <vt:lpstr>The Great Awakening</vt:lpstr>
      <vt:lpstr>The Great Awakening</vt:lpstr>
      <vt:lpstr>The Great Awakening</vt:lpstr>
      <vt:lpstr>The Great Awakening</vt:lpstr>
      <vt:lpstr>The Great Awakening</vt:lpstr>
      <vt:lpstr>The Great Awakening</vt:lpstr>
    </vt:vector>
  </TitlesOfParts>
  <Company>Bentonville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Enlightenment</dc:title>
  <dc:creator>Sullivan, Kimberly</dc:creator>
  <cp:lastModifiedBy>Brad Smudde</cp:lastModifiedBy>
  <cp:revision>5</cp:revision>
  <dcterms:created xsi:type="dcterms:W3CDTF">2014-09-18T19:35:52Z</dcterms:created>
  <dcterms:modified xsi:type="dcterms:W3CDTF">2021-09-29T21:59:49Z</dcterms:modified>
</cp:coreProperties>
</file>