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57" r:id="rId5"/>
    <p:sldId id="259" r:id="rId6"/>
    <p:sldId id="269" r:id="rId7"/>
    <p:sldId id="262" r:id="rId8"/>
    <p:sldId id="263" r:id="rId9"/>
    <p:sldId id="270" r:id="rId10"/>
    <p:sldId id="264" r:id="rId11"/>
    <p:sldId id="261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FA6AC-F8F3-4292-BBAF-E44842009527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7169B-F9AC-450D-915F-FF7660386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40353111-89F6-4291-AA06-5E47D0E20DF4}" type="slidenum">
              <a:rPr lang="en-US" altLang="en-US">
                <a:latin typeface="Windsor BT" pitchFamily="18" charset="0"/>
              </a:rPr>
              <a:pPr/>
              <a:t>7</a:t>
            </a:fld>
            <a:endParaRPr lang="en-US" altLang="en-US">
              <a:latin typeface="Windsor BT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Thomson Wadsworth Wadsworth.com</a:t>
            </a:r>
          </a:p>
        </p:txBody>
      </p:sp>
    </p:spTree>
    <p:extLst>
      <p:ext uri="{BB962C8B-B14F-4D97-AF65-F5344CB8AC3E}">
        <p14:creationId xmlns:p14="http://schemas.microsoft.com/office/powerpoint/2010/main" val="86875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DAD46-F8AF-4C22-93F0-71D76AB20A7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120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682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FB8C343-5B9E-43A7-87B8-228360D13F81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71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fld id="{5186F1D9-15FD-4AE5-A847-3C357EEBC852}" type="slidenum">
              <a:rPr lang="en-US" altLang="en-US">
                <a:latin typeface="Windsor BT" pitchFamily="18" charset="0"/>
              </a:rPr>
              <a:pPr/>
              <a:t>11</a:t>
            </a:fld>
            <a:endParaRPr lang="en-US" altLang="en-US">
              <a:latin typeface="Windsor BT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Henretta, America’s History 4e from http://www.bedfordstmartins.com/mapcentral</a:t>
            </a:r>
          </a:p>
        </p:txBody>
      </p:sp>
    </p:spTree>
    <p:extLst>
      <p:ext uri="{BB962C8B-B14F-4D97-AF65-F5344CB8AC3E}">
        <p14:creationId xmlns:p14="http://schemas.microsoft.com/office/powerpoint/2010/main" val="447329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BC994DB-D0B8-442B-B8A4-093C93739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9387600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4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Women’s Rights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3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533400"/>
            <a:ext cx="8077200" cy="11430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4800" b="1" dirty="0">
                <a:solidFill>
                  <a:schemeClr val="bg1"/>
                </a:solidFill>
              </a:rPr>
              <a:t>The Temperance Movement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977" y="2423984"/>
            <a:ext cx="6550797" cy="48006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During the next decade approximately 5000 local temperance societies were founded</a:t>
            </a:r>
          </a:p>
          <a:p>
            <a:pPr>
              <a:lnSpc>
                <a:spcPct val="75000"/>
              </a:lnSpc>
              <a:spcBef>
                <a:spcPct val="30000"/>
              </a:spcBef>
            </a:pPr>
            <a:endParaRPr lang="en-US" altLang="en-US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75000"/>
              </a:lnSpc>
              <a:spcBef>
                <a:spcPct val="30000"/>
              </a:spcBef>
            </a:pPr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As the movement gained momentum, annual per capita consumption of alcohol dropped sharply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3581400" y="3505200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2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75" y="1853513"/>
            <a:ext cx="4508500" cy="47244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62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582930"/>
            <a:ext cx="7848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TEMPERANCE &amp; PROHIBITION</a:t>
            </a:r>
          </a:p>
        </p:txBody>
      </p:sp>
      <p:pic>
        <p:nvPicPr>
          <p:cNvPr id="27652" name="Picture 3" descr="203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b="1556"/>
          <a:stretch>
            <a:fillRect/>
          </a:stretch>
        </p:blipFill>
        <p:spPr bwMode="auto">
          <a:xfrm>
            <a:off x="2133600" y="1371601"/>
            <a:ext cx="8001000" cy="53371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6781800" y="60198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Prohibition on the Eve of the 18th Amendment, 1919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4" name="Rectangle 8"/>
          <p:cNvSpPr>
            <a:spLocks noChangeArrowheads="1"/>
          </p:cNvSpPr>
          <p:nvPr/>
        </p:nvSpPr>
        <p:spPr bwMode="auto">
          <a:xfrm>
            <a:off x="2133600" y="6186488"/>
            <a:ext cx="79248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 b="1" i="1">
                <a:solidFill>
                  <a:schemeClr val="bg1"/>
                </a:solidFill>
                <a:latin typeface="Comic Sans MS" panose="030F0702030302020204" pitchFamily="66" charset="0"/>
              </a:rPr>
              <a:t>From the first glass to the grave</a:t>
            </a:r>
            <a:r>
              <a:rPr lang="en-US" altLang="en-US" sz="2800" b="1">
                <a:solidFill>
                  <a:schemeClr val="bg1"/>
                </a:solidFill>
                <a:latin typeface="Comic Sans MS" panose="030F0702030302020204" pitchFamily="66" charset="0"/>
              </a:rPr>
              <a:t>, 1846</a:t>
            </a:r>
          </a:p>
        </p:txBody>
      </p:sp>
      <p:pic>
        <p:nvPicPr>
          <p:cNvPr id="464905" name="Picture 9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2417" r="2586"/>
          <a:stretch>
            <a:fillRect/>
          </a:stretch>
        </p:blipFill>
        <p:spPr bwMode="auto">
          <a:xfrm>
            <a:off x="1676400" y="190501"/>
            <a:ext cx="8839200" cy="599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2209800" y="90488"/>
            <a:ext cx="777240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>
                <a:latin typeface="Arial Narrow" panose="020B0606020202030204" pitchFamily="34" charset="0"/>
              </a:rPr>
              <a:t>The Drunkard’s Progress</a:t>
            </a:r>
          </a:p>
        </p:txBody>
      </p:sp>
    </p:spTree>
    <p:extLst>
      <p:ext uri="{BB962C8B-B14F-4D97-AF65-F5344CB8AC3E}">
        <p14:creationId xmlns:p14="http://schemas.microsoft.com/office/powerpoint/2010/main" val="3097796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14400"/>
          </a:xfrm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The Drunkard’s Progress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2205681"/>
            <a:ext cx="8458200" cy="465231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	</a:t>
            </a:r>
            <a:r>
              <a:rPr lang="en-US" altLang="en-US" sz="2800" dirty="0">
                <a:solidFill>
                  <a:schemeClr val="tx1"/>
                </a:solidFill>
              </a:rPr>
              <a:t>Step 1: A glass with a friend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Step 2: A glass to keep the cold out 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Step 3: A glass too much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	Step 4: Drunk and riotous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Step 5: The summit attained: Jolly 	companions </a:t>
            </a:r>
            <a:r>
              <a:rPr lang="en-US" alt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chemeClr val="tx1"/>
                </a:solidFill>
              </a:rPr>
              <a:t> a confirmed drunkard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Step 6: Poverty and disease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Step 7: Forsaken by friends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Step 8: Desperation and crime</a:t>
            </a:r>
            <a:br>
              <a:rPr lang="en-US" altLang="en-US" sz="2800" dirty="0">
                <a:solidFill>
                  <a:schemeClr val="tx1"/>
                </a:solidFill>
              </a:rPr>
            </a:br>
            <a:r>
              <a:rPr lang="en-US" altLang="en-US" sz="2800" dirty="0">
                <a:solidFill>
                  <a:schemeClr val="tx1"/>
                </a:solidFill>
              </a:rPr>
              <a:t>Step 9: Death by suicide </a:t>
            </a:r>
          </a:p>
        </p:txBody>
      </p:sp>
    </p:spTree>
    <p:extLst>
      <p:ext uri="{BB962C8B-B14F-4D97-AF65-F5344CB8AC3E}">
        <p14:creationId xmlns:p14="http://schemas.microsoft.com/office/powerpoint/2010/main" val="200130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Text Box 2"/>
          <p:cNvSpPr txBox="1">
            <a:spLocks noChangeArrowheads="1"/>
          </p:cNvSpPr>
          <p:nvPr/>
        </p:nvSpPr>
        <p:spPr bwMode="auto">
          <a:xfrm>
            <a:off x="2286000" y="304800"/>
            <a:ext cx="7772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chemeClr val="bg1"/>
                </a:solidFill>
                <a:latin typeface="BlackChancery" pitchFamily="2" charset="0"/>
              </a:rPr>
              <a:t>Early 19</a:t>
            </a:r>
            <a:r>
              <a:rPr lang="en-US" altLang="en-US" sz="4400" b="1" baseline="30000">
                <a:solidFill>
                  <a:schemeClr val="bg1"/>
                </a:solidFill>
                <a:latin typeface="BlackChancery" pitchFamily="2" charset="0"/>
              </a:rPr>
              <a:t>th</a:t>
            </a:r>
            <a:r>
              <a:rPr lang="en-US" altLang="en-US" sz="4400" b="1">
                <a:solidFill>
                  <a:schemeClr val="bg1"/>
                </a:solidFill>
                <a:latin typeface="BlackChancery" pitchFamily="2" charset="0"/>
              </a:rPr>
              <a:t> Century Women</a:t>
            </a:r>
          </a:p>
        </p:txBody>
      </p:sp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2743200" y="1352551"/>
            <a:ext cx="7162800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Unable to vote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Legal status of a minor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Single </a:t>
            </a: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could own her own</a:t>
            </a:r>
            <a:b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property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Married </a:t>
            </a: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no control over her</a:t>
            </a:r>
            <a:b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property or her children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Could not initiate divorce</a:t>
            </a:r>
          </a:p>
          <a:p>
            <a:pPr>
              <a:lnSpc>
                <a:spcPct val="85000"/>
              </a:lnSpc>
              <a:spcBef>
                <a:spcPct val="30000"/>
              </a:spcBef>
              <a:buClr>
                <a:srgbClr val="FF0000"/>
              </a:buClr>
              <a:buFontTx/>
              <a:buAutoNum type="arabicPeriod"/>
            </a:pPr>
            <a:r>
              <a:rPr lang="en-US" altLang="en-US" sz="30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Couldn’t make wills, sign a contract, or bring suit in court without her husband’s permission</a:t>
            </a:r>
          </a:p>
        </p:txBody>
      </p:sp>
    </p:spTree>
    <p:extLst>
      <p:ext uri="{BB962C8B-B14F-4D97-AF65-F5344CB8AC3E}">
        <p14:creationId xmlns:p14="http://schemas.microsoft.com/office/powerpoint/2010/main" val="2295708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Text Box 2"/>
          <p:cNvSpPr txBox="1">
            <a:spLocks noChangeArrowheads="1"/>
          </p:cNvSpPr>
          <p:nvPr/>
        </p:nvSpPr>
        <p:spPr bwMode="auto">
          <a:xfrm>
            <a:off x="2286000" y="411162"/>
            <a:ext cx="77724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solidFill>
                  <a:schemeClr val="bg1"/>
                </a:solidFill>
                <a:latin typeface="BlackChancery" pitchFamily="2" charset="0"/>
              </a:rPr>
              <a:t>“Separate Spheres” Concept</a:t>
            </a:r>
          </a:p>
        </p:txBody>
      </p:sp>
      <p:sp>
        <p:nvSpPr>
          <p:cNvPr id="500739" name="Rectangle 3"/>
          <p:cNvSpPr>
            <a:spLocks noChangeArrowheads="1"/>
          </p:cNvSpPr>
          <p:nvPr/>
        </p:nvSpPr>
        <p:spPr bwMode="auto">
          <a:xfrm>
            <a:off x="2438400" y="1143000"/>
            <a:ext cx="7315200" cy="1079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Republican Motherhood evolved into the “Cult of Domesticity”</a:t>
            </a:r>
            <a:endParaRPr lang="en-US" altLang="en-US" sz="3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1981200" y="2325087"/>
            <a:ext cx="80772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altLang="en-US" sz="2600" b="1" i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A woman’s “sphere” was in the home (it was a</a:t>
            </a:r>
            <a:br>
              <a:rPr lang="en-US" alt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refuge from the cruel world outside).</a:t>
            </a:r>
          </a:p>
          <a:p>
            <a:pPr>
              <a:buClr>
                <a:srgbClr val="FF0000"/>
              </a:buClr>
              <a:buFont typeface="PressWriter Symbols" pitchFamily="2" charset="2"/>
              <a:buChar char="e"/>
            </a:pPr>
            <a:r>
              <a:rPr lang="en-US" alt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Her role was to “civilize” her husband and</a:t>
            </a:r>
            <a:br>
              <a:rPr lang="en-US" alt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family.</a:t>
            </a:r>
          </a:p>
        </p:txBody>
      </p:sp>
      <p:sp>
        <p:nvSpPr>
          <p:cNvPr id="500741" name="Line 5"/>
          <p:cNvSpPr>
            <a:spLocks noChangeShapeType="1"/>
          </p:cNvSpPr>
          <p:nvPr/>
        </p:nvSpPr>
        <p:spPr bwMode="auto">
          <a:xfrm>
            <a:off x="6172200" y="7620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8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Upper and Middle Class movement </a:t>
            </a:r>
          </a:p>
          <a:p>
            <a:pPr lvl="1"/>
            <a:r>
              <a:rPr lang="en-US" sz="2000" dirty="0" smtClean="0"/>
              <a:t>Because able to focus time on movement because didn’t work-</a:t>
            </a:r>
          </a:p>
          <a:p>
            <a:pPr lvl="1"/>
            <a:r>
              <a:rPr lang="en-US" sz="2000" dirty="0" smtClean="0"/>
              <a:t>Their focus was on the home</a:t>
            </a:r>
          </a:p>
          <a:p>
            <a:r>
              <a:rPr lang="en-US" sz="2400" dirty="0" smtClean="0"/>
              <a:t>Lower Class had to work to support family</a:t>
            </a:r>
          </a:p>
          <a:p>
            <a:pPr lvl="1"/>
            <a:r>
              <a:rPr lang="en-US" sz="2000" dirty="0" smtClean="0"/>
              <a:t>Worked in industry1860-1890’s in particular- canneries, packing, laundries, garment factories</a:t>
            </a:r>
          </a:p>
          <a:p>
            <a:pPr lvl="1"/>
            <a:r>
              <a:rPr lang="en-US" sz="2000" dirty="0" smtClean="0"/>
              <a:t> 1890’s- early 1900’s in particular- Teachers, book keeper, office- </a:t>
            </a:r>
            <a:r>
              <a:rPr lang="en-US" sz="2000" b="1" dirty="0" smtClean="0"/>
              <a:t>Needed to be High School Educated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4031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Perpetua Titling MT" panose="02020502060505020804" pitchFamily="18" charset="0"/>
              </a:rPr>
              <a:t>19</a:t>
            </a:r>
            <a:r>
              <a:rPr lang="en-US" altLang="en-US" sz="4000" baseline="30000">
                <a:latin typeface="Perpetua Titling MT" panose="02020502060505020804" pitchFamily="18" charset="0"/>
              </a:rPr>
              <a:t>th</a:t>
            </a:r>
            <a:r>
              <a:rPr lang="en-US" altLang="en-US" sz="4000">
                <a:latin typeface="Perpetua Titling MT" panose="02020502060505020804" pitchFamily="18" charset="0"/>
              </a:rPr>
              <a:t> Amendment</a:t>
            </a:r>
            <a:br>
              <a:rPr lang="en-US" altLang="en-US" sz="4000">
                <a:latin typeface="Perpetua Titling MT" panose="02020502060505020804" pitchFamily="18" charset="0"/>
              </a:rPr>
            </a:br>
            <a:r>
              <a:rPr lang="en-US" altLang="en-US" sz="4000">
                <a:latin typeface="Perpetua Titling MT" panose="02020502060505020804" pitchFamily="18" charset="0"/>
              </a:rPr>
              <a:t>Women’s Suffrage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Leaders:  </a:t>
            </a:r>
          </a:p>
          <a:p>
            <a:pPr lvl="2" eaLnBrk="1" hangingPunct="1"/>
            <a:r>
              <a:rPr lang="en-US" altLang="en-US" sz="2000" dirty="0" smtClean="0"/>
              <a:t>Elizabeth Cady Stanton</a:t>
            </a:r>
          </a:p>
          <a:p>
            <a:pPr lvl="2" eaLnBrk="1" hangingPunct="1"/>
            <a:r>
              <a:rPr lang="en-US" altLang="en-US" sz="2000" dirty="0" err="1" smtClean="0"/>
              <a:t>Lucretia</a:t>
            </a:r>
            <a:r>
              <a:rPr lang="en-US" altLang="en-US" sz="2000" dirty="0" smtClean="0"/>
              <a:t> Mott</a:t>
            </a:r>
          </a:p>
          <a:p>
            <a:pPr lvl="2" eaLnBrk="1" hangingPunct="1"/>
            <a:r>
              <a:rPr lang="en-US" altLang="en-US" sz="2000" dirty="0" smtClean="0"/>
              <a:t>Susan B. Anthony</a:t>
            </a:r>
          </a:p>
          <a:p>
            <a:pPr lvl="2" eaLnBrk="1" hangingPunct="1"/>
            <a:r>
              <a:rPr lang="en-US" altLang="en-US" sz="2000" dirty="0" smtClean="0"/>
              <a:t>Julia Ward Howe</a:t>
            </a:r>
          </a:p>
          <a:p>
            <a:pPr lvl="2" eaLnBrk="1" hangingPunct="1"/>
            <a:r>
              <a:rPr lang="en-US" altLang="en-US" sz="2000" dirty="0" smtClean="0"/>
              <a:t>Alice Paul</a:t>
            </a:r>
          </a:p>
          <a:p>
            <a:pPr lvl="2" eaLnBrk="1" hangingPunct="1"/>
            <a:r>
              <a:rPr lang="en-US" altLang="en-US" sz="2000" dirty="0" smtClean="0"/>
              <a:t>Carrie Chapman Catt</a:t>
            </a:r>
          </a:p>
          <a:p>
            <a:pPr lvl="2" eaLnBrk="1" hangingPunct="1"/>
            <a:endParaRPr lang="en-US" altLang="en-US" sz="2000" dirty="0" smtClean="0"/>
          </a:p>
          <a:p>
            <a:pPr lvl="2" eaLnBrk="1" hangingPunct="1"/>
            <a:r>
              <a:rPr lang="en-US" altLang="en-US" sz="2000" dirty="0" smtClean="0"/>
              <a:t>Tactics:  marches, speeches, picketing, hunger strikes</a:t>
            </a:r>
          </a:p>
          <a:p>
            <a:pPr lvl="2" eaLnBrk="1" hangingPunct="1"/>
            <a:endParaRPr lang="en-US" altLang="en-US" sz="2000" dirty="0" smtClean="0"/>
          </a:p>
          <a:p>
            <a:pPr lvl="2" eaLnBrk="1" hangingPunct="1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240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8534400" cy="5803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40000"/>
              </a:spcBef>
            </a:pPr>
            <a:r>
              <a:rPr lang="en-US" altLang="en-US" sz="3600" b="1">
                <a:solidFill>
                  <a:srgbClr val="FFFF99"/>
                </a:solidFill>
                <a:latin typeface="Georgia" panose="02040502050405020303" pitchFamily="18" charset="0"/>
              </a:rPr>
              <a:t>The first Woman’s rights movement was in Seneca Falls, New York in 1849……</a:t>
            </a:r>
          </a:p>
          <a:p>
            <a:pPr eaLnBrk="0" hangingPunct="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Educational and professional opportunities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Property rights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Legal equality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repeal of laws awarding the father custody of the children in divorce.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altLang="en-US" sz="3600" b="1">
                <a:solidFill>
                  <a:schemeClr val="bg1"/>
                </a:solidFill>
                <a:latin typeface="Arial Narrow" panose="020B0606020202030204" pitchFamily="34" charset="0"/>
              </a:rPr>
              <a:t>Suffrage rights</a:t>
            </a:r>
          </a:p>
          <a:p>
            <a:pPr algn="ctr" eaLnBrk="0" hangingPunct="0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endParaRPr lang="en-US" altLang="en-US" sz="36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7187" name="WordArt 3"/>
          <p:cNvSpPr>
            <a:spLocks noChangeArrowheads="1" noChangeShapeType="1" noTextEdit="1"/>
          </p:cNvSpPr>
          <p:nvPr/>
        </p:nvSpPr>
        <p:spPr bwMode="auto">
          <a:xfrm>
            <a:off x="1943100" y="381000"/>
            <a:ext cx="83058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chemeClr val="tx1"/>
              </a:extrusionClr>
              <a:contourClr>
                <a:srgbClr val="FFFFCC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SENECA FALLS</a:t>
            </a:r>
          </a:p>
        </p:txBody>
      </p:sp>
    </p:spTree>
    <p:extLst>
      <p:ext uri="{BB962C8B-B14F-4D97-AF65-F5344CB8AC3E}">
        <p14:creationId xmlns:p14="http://schemas.microsoft.com/office/powerpoint/2010/main" val="3992717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7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7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72640" y="662940"/>
            <a:ext cx="8305800" cy="381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Woman suffrage before 1920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0659" name="Picture 4" descr="21_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" b="9142"/>
          <a:stretch>
            <a:fillRect/>
          </a:stretch>
        </p:blipFill>
        <p:spPr bwMode="auto">
          <a:xfrm>
            <a:off x="1905000" y="1482554"/>
            <a:ext cx="7078980" cy="5262733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25700" y="638175"/>
            <a:ext cx="7340600" cy="762000"/>
          </a:xfrm>
        </p:spPr>
        <p:txBody>
          <a:bodyPr/>
          <a:lstStyle/>
          <a:p>
            <a:r>
              <a:rPr lang="en-US" altLang="en-US" b="1"/>
              <a:t>The Temperance Movement</a:t>
            </a:r>
            <a:endParaRPr lang="en-US" altLang="en-US"/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4166" y="2248929"/>
            <a:ext cx="4347519" cy="442371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2800" dirty="0"/>
              <a:t>In 1830, Americans drink an average of 5 gallons of liquor a year</a:t>
            </a:r>
          </a:p>
          <a:p>
            <a:r>
              <a:rPr lang="en-US" altLang="en-US" sz="2800" dirty="0" smtClean="0"/>
              <a:t>The </a:t>
            </a:r>
            <a:r>
              <a:rPr lang="en-US" altLang="en-US" sz="2800" dirty="0"/>
              <a:t>real problem is Americans have the habit of drinking all </a:t>
            </a:r>
            <a:r>
              <a:rPr lang="en-US" altLang="en-US" sz="2800" dirty="0" smtClean="0"/>
              <a:t>day</a:t>
            </a:r>
          </a:p>
          <a:p>
            <a:pPr>
              <a:buFont typeface="Wingdings" pitchFamily="1" charset="2"/>
              <a:buChar char="n"/>
              <a:defRPr/>
            </a:pPr>
            <a:r>
              <a:rPr lang="en-US" sz="2600" dirty="0"/>
              <a:t>Heavy drinking led to many social problems including:</a:t>
            </a:r>
          </a:p>
          <a:p>
            <a:pPr lvl="1">
              <a:buFont typeface="Wingdings" pitchFamily="1" charset="2"/>
              <a:buChar char="n"/>
              <a:defRPr/>
            </a:pPr>
            <a:r>
              <a:rPr lang="en-US" sz="2300" dirty="0"/>
              <a:t>Decreased efficiency of work</a:t>
            </a:r>
          </a:p>
          <a:p>
            <a:pPr lvl="1">
              <a:buFont typeface="Wingdings" pitchFamily="1" charset="2"/>
              <a:buChar char="n"/>
              <a:defRPr/>
            </a:pPr>
            <a:r>
              <a:rPr lang="en-US" sz="2300" dirty="0"/>
              <a:t>On the job accidents</a:t>
            </a:r>
          </a:p>
          <a:p>
            <a:pPr lvl="1">
              <a:buFont typeface="Wingdings" pitchFamily="1" charset="2"/>
              <a:buChar char="n"/>
              <a:defRPr/>
            </a:pPr>
            <a:r>
              <a:rPr lang="en-US" sz="2300" dirty="0"/>
              <a:t>Breakdown of the family</a:t>
            </a:r>
          </a:p>
          <a:p>
            <a:pPr lvl="1">
              <a:buFont typeface="Wingdings" pitchFamily="1" charset="2"/>
              <a:buChar char="n"/>
              <a:defRPr/>
            </a:pPr>
            <a:r>
              <a:rPr lang="en-US" sz="2300" dirty="0"/>
              <a:t>Poor health</a:t>
            </a:r>
          </a:p>
          <a:p>
            <a:pPr lvl="1">
              <a:buFont typeface="Wingdings" pitchFamily="1" charset="2"/>
              <a:buChar char="n"/>
              <a:defRPr/>
            </a:pPr>
            <a:r>
              <a:rPr lang="en-US" sz="2300" dirty="0"/>
              <a:t>Poverty</a:t>
            </a:r>
          </a:p>
          <a:p>
            <a:endParaRPr lang="en-US" altLang="en-US" sz="2800" dirty="0"/>
          </a:p>
        </p:txBody>
      </p:sp>
      <p:pic>
        <p:nvPicPr>
          <p:cNvPr id="510980" name="Picture 4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1600200"/>
            <a:ext cx="3733800" cy="4495800"/>
          </a:xfrm>
          <a:ln w="571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77851"/>
      </p:ext>
    </p:extLst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667265" y="2125363"/>
            <a:ext cx="5466835" cy="4237338"/>
          </a:xfrm>
        </p:spPr>
        <p:txBody>
          <a:bodyPr>
            <a:normAutofit/>
          </a:bodyPr>
          <a:lstStyle/>
          <a:p>
            <a:pPr>
              <a:buFont typeface="Wingdings" pitchFamily="1" charset="2"/>
              <a:buChar char="n"/>
              <a:defRPr/>
            </a:pPr>
            <a:r>
              <a:rPr lang="en-US" sz="2000" dirty="0"/>
              <a:t>The temperance movement organized because consumption of alcohol significantly increased &amp; caused social problems</a:t>
            </a:r>
          </a:p>
          <a:p>
            <a:pPr lvl="1">
              <a:buFont typeface="Wingdings" pitchFamily="1" charset="2"/>
              <a:buChar char="n"/>
              <a:defRPr/>
            </a:pPr>
            <a:r>
              <a:rPr lang="en-US" dirty="0"/>
              <a:t>Goal: To encourage moderation in the consumption of intoxicating liquors or press for complete abstinence </a:t>
            </a:r>
          </a:p>
          <a:p>
            <a:pPr>
              <a:buFont typeface="Wingdings" pitchFamily="1" charset="2"/>
              <a:buChar char="n"/>
              <a:defRPr/>
            </a:pPr>
            <a:r>
              <a:rPr lang="en-US" sz="2000" dirty="0" smtClean="0"/>
              <a:t>Movement </a:t>
            </a:r>
            <a:r>
              <a:rPr lang="en-US" sz="2000" dirty="0"/>
              <a:t>was led by churches and religious groups</a:t>
            </a:r>
          </a:p>
          <a:p>
            <a:pPr>
              <a:buFont typeface="Wingdings" pitchFamily="1" charset="2"/>
              <a:buChar char="n"/>
              <a:defRPr/>
            </a:pPr>
            <a:r>
              <a:rPr lang="en-US" sz="2000" dirty="0"/>
              <a:t>Propaganda focused on the sufferings of innocent mothers and their children</a:t>
            </a:r>
          </a:p>
          <a:p>
            <a:pPr>
              <a:buFont typeface="Wingdings" pitchFamily="1" charset="2"/>
              <a:buChar char="n"/>
              <a:defRPr/>
            </a:pPr>
            <a:endParaRPr lang="en-US" sz="2000" dirty="0"/>
          </a:p>
          <a:p>
            <a:pPr>
              <a:buFont typeface="Wingdings" pitchFamily="1" charset="2"/>
              <a:buChar char="n"/>
              <a:defRPr/>
            </a:pPr>
            <a:endParaRPr lang="en-US" sz="2000" dirty="0"/>
          </a:p>
        </p:txBody>
      </p:sp>
      <p:pic>
        <p:nvPicPr>
          <p:cNvPr id="5123" name="Picture 2" descr="http://farm5.static.flickr.com/4059/4247881719_58ef5900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405" y="1485900"/>
            <a:ext cx="40513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1828800" y="636587"/>
            <a:ext cx="8610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en-US" sz="4000" dirty="0">
                <a:solidFill>
                  <a:srgbClr val="FF0000"/>
                </a:solidFill>
              </a:rPr>
              <a:t>Demon Rum: The “Old Deluder”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905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101</TotalTime>
  <Words>369</Words>
  <Application>Microsoft Office PowerPoint</Application>
  <PresentationFormat>Widescreen</PresentationFormat>
  <Paragraphs>68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Arial</vt:lpstr>
      <vt:lpstr>Arial Narrow</vt:lpstr>
      <vt:lpstr>BlackChancery</vt:lpstr>
      <vt:lpstr>Calibri</vt:lpstr>
      <vt:lpstr>Century Gothic</vt:lpstr>
      <vt:lpstr>Comic Sans MS</vt:lpstr>
      <vt:lpstr>Georgia</vt:lpstr>
      <vt:lpstr>Impact</vt:lpstr>
      <vt:lpstr>Perpetua Titling MT</vt:lpstr>
      <vt:lpstr>PressWriter Symbols</vt:lpstr>
      <vt:lpstr>Tahoma</vt:lpstr>
      <vt:lpstr>Times</vt:lpstr>
      <vt:lpstr>Times New Roman</vt:lpstr>
      <vt:lpstr>Windsor BT</vt:lpstr>
      <vt:lpstr>Wingdings</vt:lpstr>
      <vt:lpstr>Wingdings 3</vt:lpstr>
      <vt:lpstr>Ion Boardroom</vt:lpstr>
      <vt:lpstr>Women’s Rights</vt:lpstr>
      <vt:lpstr>PowerPoint Presentation</vt:lpstr>
      <vt:lpstr>PowerPoint Presentation</vt:lpstr>
      <vt:lpstr>Keys to know</vt:lpstr>
      <vt:lpstr>19th Amendment Women’s Suffrage</vt:lpstr>
      <vt:lpstr>PowerPoint Presentation</vt:lpstr>
      <vt:lpstr>Woman suffrage before 1920 </vt:lpstr>
      <vt:lpstr>The Temperance Movement</vt:lpstr>
      <vt:lpstr>PowerPoint Presentation</vt:lpstr>
      <vt:lpstr>The Temperance Movement</vt:lpstr>
      <vt:lpstr>TEMPERANCE &amp; PROHIBITION</vt:lpstr>
      <vt:lpstr>PowerPoint Presentation</vt:lpstr>
      <vt:lpstr>The Drunkard’s Progress</vt:lpstr>
    </vt:vector>
  </TitlesOfParts>
  <Company>Plymouth Joint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Rights</dc:title>
  <dc:creator>Brad Smudde</dc:creator>
  <cp:lastModifiedBy>Brad Smudde</cp:lastModifiedBy>
  <cp:revision>7</cp:revision>
  <dcterms:created xsi:type="dcterms:W3CDTF">2015-11-05T19:33:15Z</dcterms:created>
  <dcterms:modified xsi:type="dcterms:W3CDTF">2016-11-29T00:49:00Z</dcterms:modified>
</cp:coreProperties>
</file>