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6C868-988B-43B1-81CB-4922A6837A07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6E99C-39C4-446E-B34F-833A33E2AF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67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E99C-39C4-446E-B34F-833A33E2AF7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24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4F26-F876-400C-92BD-B2F82378454E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9756-4B6E-47C9-BB43-2D7B2B5FE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4F26-F876-400C-92BD-B2F82378454E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9756-4B6E-47C9-BB43-2D7B2B5FE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4F26-F876-400C-92BD-B2F82378454E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9756-4B6E-47C9-BB43-2D7B2B5FE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4F26-F876-400C-92BD-B2F82378454E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9756-4B6E-47C9-BB43-2D7B2B5FE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4F26-F876-400C-92BD-B2F82378454E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9756-4B6E-47C9-BB43-2D7B2B5FE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4F26-F876-400C-92BD-B2F82378454E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9756-4B6E-47C9-BB43-2D7B2B5FE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4F26-F876-400C-92BD-B2F82378454E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9756-4B6E-47C9-BB43-2D7B2B5FE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4F26-F876-400C-92BD-B2F82378454E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9756-4B6E-47C9-BB43-2D7B2B5FE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4F26-F876-400C-92BD-B2F82378454E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9756-4B6E-47C9-BB43-2D7B2B5FE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4F26-F876-400C-92BD-B2F82378454E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9756-4B6E-47C9-BB43-2D7B2B5FE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4F26-F876-400C-92BD-B2F82378454E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E9756-4B6E-47C9-BB43-2D7B2B5FE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04F26-F876-400C-92BD-B2F82378454E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E9756-4B6E-47C9-BB43-2D7B2B5FE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838200"/>
            <a:ext cx="2057400" cy="3647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100" dirty="0" smtClean="0"/>
              <a:t>What effect did WWI have on civil liberties?</a:t>
            </a:r>
          </a:p>
          <a:p>
            <a:endParaRPr lang="en-US" sz="1100" dirty="0"/>
          </a:p>
          <a:p>
            <a:r>
              <a:rPr lang="en-US" sz="1100" dirty="0" smtClean="0"/>
              <a:t>Evidence: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100" dirty="0" smtClean="0"/>
              <a:t>Effect: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52400" y="4724400"/>
            <a:ext cx="2057400" cy="93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Inference: 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5943600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Effect today – Using the Past: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2362200" y="838200"/>
            <a:ext cx="2057400" cy="3647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100" dirty="0" smtClean="0"/>
              <a:t>What effect did WWI have on US views of Germany?</a:t>
            </a:r>
          </a:p>
          <a:p>
            <a:endParaRPr lang="en-US" sz="1100" dirty="0" smtClean="0"/>
          </a:p>
          <a:p>
            <a:r>
              <a:rPr lang="en-US" sz="1100" dirty="0" smtClean="0"/>
              <a:t>Evidence: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100" dirty="0" smtClean="0"/>
              <a:t>Effect: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2362200" y="4724400"/>
            <a:ext cx="2057400" cy="93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Inference :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2362200" y="5943600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Effect – Through Their Eyes: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4572000" y="838200"/>
            <a:ext cx="2057400" cy="3647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100" dirty="0" smtClean="0"/>
              <a:t>What effect did WWI have on the growth of the Government?</a:t>
            </a:r>
          </a:p>
          <a:p>
            <a:endParaRPr lang="en-US" sz="1100" dirty="0"/>
          </a:p>
          <a:p>
            <a:r>
              <a:rPr lang="en-US" sz="1100" dirty="0" smtClean="0"/>
              <a:t>Evidence: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100" dirty="0" smtClean="0"/>
              <a:t>Effect: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4572000" y="4724400"/>
            <a:ext cx="2057400" cy="93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Inference :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4572000" y="5943600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Effect – Change and Continuity: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6781800" y="838200"/>
            <a:ext cx="2057400" cy="3647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100" dirty="0" smtClean="0"/>
              <a:t>What effect did WWI have on the US military?</a:t>
            </a:r>
          </a:p>
          <a:p>
            <a:endParaRPr lang="en-US" sz="1100" dirty="0"/>
          </a:p>
          <a:p>
            <a:r>
              <a:rPr lang="en-US" sz="1100" dirty="0" smtClean="0"/>
              <a:t>Evidence: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100" dirty="0" smtClean="0"/>
              <a:t>Effect: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6781800" y="4724400"/>
            <a:ext cx="2057400" cy="93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Inference :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54" name="TextBox 53"/>
          <p:cNvSpPr txBox="1"/>
          <p:nvPr/>
        </p:nvSpPr>
        <p:spPr>
          <a:xfrm>
            <a:off x="6781800" y="5943600"/>
            <a:ext cx="20574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Effect – Turning - Point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3733800" y="152400"/>
            <a:ext cx="13716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Cause: WWI 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105400" y="533400"/>
            <a:ext cx="8382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Effect</a:t>
            </a:r>
            <a:endParaRPr lang="en-US" sz="1400" dirty="0"/>
          </a:p>
        </p:txBody>
      </p:sp>
      <p:sp>
        <p:nvSpPr>
          <p:cNvPr id="64" name="Down Arrow 63"/>
          <p:cNvSpPr/>
          <p:nvPr/>
        </p:nvSpPr>
        <p:spPr>
          <a:xfrm>
            <a:off x="609600" y="44958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Down Arrow 64"/>
          <p:cNvSpPr/>
          <p:nvPr/>
        </p:nvSpPr>
        <p:spPr>
          <a:xfrm>
            <a:off x="609600" y="57150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Down Arrow 65"/>
          <p:cNvSpPr/>
          <p:nvPr/>
        </p:nvSpPr>
        <p:spPr>
          <a:xfrm>
            <a:off x="8077200" y="44958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Down Arrow 66"/>
          <p:cNvSpPr/>
          <p:nvPr/>
        </p:nvSpPr>
        <p:spPr>
          <a:xfrm>
            <a:off x="7239000" y="44958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own Arrow 67"/>
          <p:cNvSpPr/>
          <p:nvPr/>
        </p:nvSpPr>
        <p:spPr>
          <a:xfrm>
            <a:off x="6019800" y="44958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own Arrow 68"/>
          <p:cNvSpPr/>
          <p:nvPr/>
        </p:nvSpPr>
        <p:spPr>
          <a:xfrm>
            <a:off x="4953000" y="44958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Down Arrow 69"/>
          <p:cNvSpPr/>
          <p:nvPr/>
        </p:nvSpPr>
        <p:spPr>
          <a:xfrm>
            <a:off x="3733800" y="44958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Down Arrow 70"/>
          <p:cNvSpPr/>
          <p:nvPr/>
        </p:nvSpPr>
        <p:spPr>
          <a:xfrm>
            <a:off x="2819400" y="44958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Down Arrow 71"/>
          <p:cNvSpPr/>
          <p:nvPr/>
        </p:nvSpPr>
        <p:spPr>
          <a:xfrm>
            <a:off x="1524000" y="44958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Down Arrow 73"/>
          <p:cNvSpPr/>
          <p:nvPr/>
        </p:nvSpPr>
        <p:spPr>
          <a:xfrm>
            <a:off x="8153400" y="57150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Down Arrow 74"/>
          <p:cNvSpPr/>
          <p:nvPr/>
        </p:nvSpPr>
        <p:spPr>
          <a:xfrm>
            <a:off x="7239000" y="57150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Down Arrow 75"/>
          <p:cNvSpPr/>
          <p:nvPr/>
        </p:nvSpPr>
        <p:spPr>
          <a:xfrm>
            <a:off x="6096000" y="57150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Down Arrow 76"/>
          <p:cNvSpPr/>
          <p:nvPr/>
        </p:nvSpPr>
        <p:spPr>
          <a:xfrm>
            <a:off x="4953000" y="57150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Down Arrow 77"/>
          <p:cNvSpPr/>
          <p:nvPr/>
        </p:nvSpPr>
        <p:spPr>
          <a:xfrm>
            <a:off x="1524000" y="57150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Down Arrow 78"/>
          <p:cNvSpPr/>
          <p:nvPr/>
        </p:nvSpPr>
        <p:spPr>
          <a:xfrm>
            <a:off x="3810000" y="57150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own Arrow 79"/>
          <p:cNvSpPr/>
          <p:nvPr/>
        </p:nvSpPr>
        <p:spPr>
          <a:xfrm>
            <a:off x="2819400" y="57150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2895600" y="533400"/>
            <a:ext cx="8382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Effect</a:t>
            </a:r>
            <a:endParaRPr lang="en-US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7391400" y="533400"/>
            <a:ext cx="8382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Effect</a:t>
            </a:r>
            <a:endParaRPr lang="en-US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762000" y="533400"/>
            <a:ext cx="8382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Effect</a:t>
            </a:r>
            <a:endParaRPr lang="en-US" sz="1400" dirty="0"/>
          </a:p>
        </p:txBody>
      </p:sp>
      <p:cxnSp>
        <p:nvCxnSpPr>
          <p:cNvPr id="87" name="Straight Connector 86"/>
          <p:cNvCxnSpPr/>
          <p:nvPr/>
        </p:nvCxnSpPr>
        <p:spPr>
          <a:xfrm flipH="1">
            <a:off x="1600200" y="152400"/>
            <a:ext cx="213360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 flipV="1">
            <a:off x="5105400" y="152400"/>
            <a:ext cx="228600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838201"/>
            <a:ext cx="39624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100" dirty="0" smtClean="0"/>
              <a:t>What effect did WWI have on American’s civil liberties?</a:t>
            </a:r>
          </a:p>
          <a:p>
            <a:endParaRPr lang="en-US" sz="1100" dirty="0"/>
          </a:p>
          <a:p>
            <a:r>
              <a:rPr lang="en-US" sz="1100" dirty="0" smtClean="0"/>
              <a:t>Evidence: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100" dirty="0" smtClean="0"/>
              <a:t>What was the effect?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1000" y="4419600"/>
            <a:ext cx="39624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/>
              <a:t>Inference</a:t>
            </a:r>
            <a:r>
              <a:rPr lang="en-US" sz="1100" dirty="0" smtClean="0"/>
              <a:t>: Looking at the pictures, what inference can you make about the effect of war on people’s rights?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715000"/>
            <a:ext cx="3962400" cy="93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/>
              <a:t>Using the Past</a:t>
            </a:r>
            <a:r>
              <a:rPr lang="en-US" sz="1100" dirty="0" smtClean="0"/>
              <a:t>– How can you explain the effect today?</a:t>
            </a:r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838200"/>
            <a:ext cx="39624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How did WWI affect American perceptions of Germany?</a:t>
            </a:r>
          </a:p>
          <a:p>
            <a:endParaRPr lang="en-US" sz="1100" dirty="0"/>
          </a:p>
          <a:p>
            <a:r>
              <a:rPr lang="en-US" sz="1100" dirty="0" smtClean="0"/>
              <a:t>Evidence: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100" dirty="0" smtClean="0"/>
              <a:t>What was the effect?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752600" y="533400"/>
            <a:ext cx="14478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Homefront</a:t>
            </a:r>
            <a:r>
              <a:rPr lang="en-US" sz="1400" b="1" dirty="0" smtClean="0"/>
              <a:t> Effect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943600" y="533400"/>
            <a:ext cx="15240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Homefront</a:t>
            </a:r>
            <a:r>
              <a:rPr lang="en-US" sz="1400" b="1" dirty="0" smtClean="0"/>
              <a:t> Effect</a:t>
            </a:r>
            <a:endParaRPr lang="en-US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4419600"/>
            <a:ext cx="39624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/>
              <a:t>Inference</a:t>
            </a:r>
            <a:r>
              <a:rPr lang="en-US" sz="1100" dirty="0" smtClean="0"/>
              <a:t>: Looking at the pictures, what inference can you make about the effect of war on people’s perception of the “enemy”?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5715000"/>
            <a:ext cx="3962400" cy="93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/>
              <a:t>Through Their Eyes</a:t>
            </a:r>
            <a:r>
              <a:rPr lang="en-US" sz="1100" dirty="0" smtClean="0"/>
              <a:t>– How can you explain the effect today?</a:t>
            </a:r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3733800" y="152400"/>
            <a:ext cx="13716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Cause: WWI </a:t>
            </a:r>
            <a:endParaRPr lang="en-US" b="1" dirty="0"/>
          </a:p>
        </p:txBody>
      </p:sp>
      <p:cxnSp>
        <p:nvCxnSpPr>
          <p:cNvPr id="25" name="Straight Connector 24"/>
          <p:cNvCxnSpPr>
            <a:endCxn id="10" idx="0"/>
          </p:cNvCxnSpPr>
          <p:nvPr/>
        </p:nvCxnSpPr>
        <p:spPr>
          <a:xfrm flipH="1">
            <a:off x="2476500" y="152400"/>
            <a:ext cx="125730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9" idx="0"/>
          </p:cNvCxnSpPr>
          <p:nvPr/>
        </p:nvCxnSpPr>
        <p:spPr>
          <a:xfrm flipH="1" flipV="1">
            <a:off x="5105400" y="152400"/>
            <a:ext cx="160020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Down Arrow 30"/>
          <p:cNvSpPr/>
          <p:nvPr/>
        </p:nvSpPr>
        <p:spPr>
          <a:xfrm>
            <a:off x="5486400" y="55626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3352800" y="55626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7772400" y="41910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7696200" y="55626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5486400" y="41910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/>
          <p:nvPr/>
        </p:nvSpPr>
        <p:spPr>
          <a:xfrm>
            <a:off x="1143000" y="55626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/>
          <p:nvPr/>
        </p:nvSpPr>
        <p:spPr>
          <a:xfrm>
            <a:off x="3352800" y="41910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>
            <a:off x="1143000" y="41910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838201"/>
            <a:ext cx="39624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100" dirty="0" smtClean="0"/>
              <a:t>How did WWI effect the growth of the Federal Government?</a:t>
            </a:r>
          </a:p>
          <a:p>
            <a:endParaRPr lang="en-US" sz="1100" dirty="0"/>
          </a:p>
          <a:p>
            <a:r>
              <a:rPr lang="en-US" sz="1100" dirty="0" smtClean="0"/>
              <a:t>Evidence: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100" dirty="0" smtClean="0"/>
              <a:t>What was the effect?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1000" y="4419600"/>
            <a:ext cx="39624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/>
              <a:t>Inference</a:t>
            </a:r>
            <a:r>
              <a:rPr lang="en-US" sz="1100" dirty="0" smtClean="0"/>
              <a:t>: Looking at the pictures, what inference can you make about the role of government changes during wartime?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715000"/>
            <a:ext cx="3962400" cy="93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/>
              <a:t>Change and Continuity </a:t>
            </a:r>
            <a:r>
              <a:rPr lang="en-US" sz="1100" dirty="0" smtClean="0"/>
              <a:t>– How can you explain the effect today?</a:t>
            </a:r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838200"/>
            <a:ext cx="3962400" cy="33239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100" dirty="0" smtClean="0"/>
          </a:p>
          <a:p>
            <a:r>
              <a:rPr lang="en-US" sz="1100" dirty="0" smtClean="0"/>
              <a:t>How did WWI change America’s ideas about the US military?</a:t>
            </a:r>
          </a:p>
          <a:p>
            <a:endParaRPr lang="en-US" sz="1100" dirty="0"/>
          </a:p>
          <a:p>
            <a:r>
              <a:rPr lang="en-US" sz="1100" dirty="0" smtClean="0"/>
              <a:t>Evidence: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1100" dirty="0" smtClean="0"/>
          </a:p>
          <a:p>
            <a:r>
              <a:rPr lang="en-US" sz="1100" dirty="0" smtClean="0"/>
              <a:t>What was the effect?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752600" y="533400"/>
            <a:ext cx="14478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Homefront</a:t>
            </a:r>
            <a:r>
              <a:rPr lang="en-US" sz="1400" b="1" dirty="0" smtClean="0"/>
              <a:t> Effect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533400"/>
            <a:ext cx="17526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Homefront</a:t>
            </a:r>
            <a:r>
              <a:rPr lang="en-US" sz="1400" b="1" dirty="0" smtClean="0"/>
              <a:t>  Effect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4419600"/>
            <a:ext cx="3962400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/>
              <a:t>Inference</a:t>
            </a:r>
            <a:r>
              <a:rPr lang="en-US" sz="1100" dirty="0" smtClean="0"/>
              <a:t>: Looking at the pictures, what inference can you make about changing perceptions of the military during conflict? 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5715000"/>
            <a:ext cx="3962400" cy="9387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/>
              <a:t>Turning Points </a:t>
            </a:r>
            <a:r>
              <a:rPr lang="en-US" sz="1100" dirty="0" smtClean="0"/>
              <a:t>– How can you explain the effect today?</a:t>
            </a:r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3733800" y="152400"/>
            <a:ext cx="13716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Cause: WWI </a:t>
            </a:r>
            <a:endParaRPr lang="en-US" b="1" dirty="0"/>
          </a:p>
        </p:txBody>
      </p:sp>
      <p:cxnSp>
        <p:nvCxnSpPr>
          <p:cNvPr id="13" name="Straight Connector 12"/>
          <p:cNvCxnSpPr>
            <a:endCxn id="8" idx="0"/>
          </p:cNvCxnSpPr>
          <p:nvPr/>
        </p:nvCxnSpPr>
        <p:spPr>
          <a:xfrm flipH="1">
            <a:off x="2476500" y="152400"/>
            <a:ext cx="125730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0"/>
          </p:cNvCxnSpPr>
          <p:nvPr/>
        </p:nvCxnSpPr>
        <p:spPr>
          <a:xfrm flipH="1" flipV="1">
            <a:off x="5105400" y="152400"/>
            <a:ext cx="156210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>
            <a:off x="5486400" y="55626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3352800" y="55626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7772400" y="41910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7696200" y="55626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5486400" y="41910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1143000" y="55626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3352800" y="41910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1143000" y="4191000"/>
            <a:ext cx="152400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322</Words>
  <Application>Microsoft Office PowerPoint</Application>
  <PresentationFormat>On-screen Show (4:3)</PresentationFormat>
  <Paragraphs>145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kzolp</dc:creator>
  <cp:lastModifiedBy>Brad Smudde</cp:lastModifiedBy>
  <cp:revision>13</cp:revision>
  <dcterms:created xsi:type="dcterms:W3CDTF">2015-01-09T19:43:53Z</dcterms:created>
  <dcterms:modified xsi:type="dcterms:W3CDTF">2018-01-18T21:01:29Z</dcterms:modified>
</cp:coreProperties>
</file>